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80" r:id="rId5"/>
    <p:sldId id="289" r:id="rId6"/>
    <p:sldId id="285" r:id="rId7"/>
    <p:sldId id="298" r:id="rId8"/>
    <p:sldId id="286" r:id="rId9"/>
    <p:sldId id="281" r:id="rId10"/>
    <p:sldId id="294" r:id="rId11"/>
    <p:sldId id="293" r:id="rId12"/>
    <p:sldId id="284" r:id="rId13"/>
    <p:sldId id="288" r:id="rId14"/>
    <p:sldId id="291" r:id="rId15"/>
    <p:sldId id="297" r:id="rId16"/>
    <p:sldId id="292" r:id="rId17"/>
    <p:sldId id="295" r:id="rId18"/>
    <p:sldId id="282" r:id="rId19"/>
    <p:sldId id="296" r:id="rId20"/>
    <p:sldId id="299" r:id="rId21"/>
    <p:sldId id="287"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DBD6A3-1DE7-B715-21D0-70FA817788E1}" name="Brandie Hatch" initials="BH" userId="c99d5507e9cbab9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B1365D-F48D-4199-A2D8-C574F7C006B1}" v="3" dt="2022-01-19T15:28:21.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933" autoAdjust="0"/>
  </p:normalViewPr>
  <p:slideViewPr>
    <p:cSldViewPr snapToGrid="0">
      <p:cViewPr varScale="1">
        <p:scale>
          <a:sx n="51" d="100"/>
          <a:sy n="51" d="100"/>
        </p:scale>
        <p:origin x="3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ie Hatch" userId="c99d5507e9cbab96" providerId="LiveId" clId="{66B1365D-F48D-4199-A2D8-C574F7C006B1}"/>
    <pc:docChg chg="modSld">
      <pc:chgData name="Brandie Hatch" userId="c99d5507e9cbab96" providerId="LiveId" clId="{66B1365D-F48D-4199-A2D8-C574F7C006B1}" dt="2022-01-19T15:28:38.810" v="7" actId="6549"/>
      <pc:docMkLst>
        <pc:docMk/>
      </pc:docMkLst>
      <pc:sldChg chg="modSp mod">
        <pc:chgData name="Brandie Hatch" userId="c99d5507e9cbab96" providerId="LiveId" clId="{66B1365D-F48D-4199-A2D8-C574F7C006B1}" dt="2022-01-19T15:28:38.810" v="7" actId="6549"/>
        <pc:sldMkLst>
          <pc:docMk/>
          <pc:sldMk cId="2092498225" sldId="287"/>
        </pc:sldMkLst>
        <pc:spChg chg="mod">
          <ac:chgData name="Brandie Hatch" userId="c99d5507e9cbab96" providerId="LiveId" clId="{66B1365D-F48D-4199-A2D8-C574F7C006B1}" dt="2022-01-19T15:28:38.810" v="7" actId="6549"/>
          <ac:spMkLst>
            <pc:docMk/>
            <pc:sldMk cId="2092498225" sldId="287"/>
            <ac:spMk id="3" creationId="{3FAD09E6-93CB-4EC8-A45D-ED67BC6288F9}"/>
          </ac:spMkLst>
        </pc:spChg>
      </pc:sldChg>
    </pc:docChg>
  </pc:docChgLst>
  <pc:docChgLst>
    <pc:chgData name="Brandie Hatch" userId="c99d5507e9cbab96" providerId="LiveId" clId="{733063AE-BB39-4EC6-8597-943501E28AFE}"/>
    <pc:docChg chg="undo custSel addSld modSld">
      <pc:chgData name="Brandie Hatch" userId="c99d5507e9cbab96" providerId="LiveId" clId="{733063AE-BB39-4EC6-8597-943501E28AFE}" dt="2022-01-07T06:40:41.807" v="928" actId="20577"/>
      <pc:docMkLst>
        <pc:docMk/>
      </pc:docMkLst>
      <pc:sldChg chg="modSp mod">
        <pc:chgData name="Brandie Hatch" userId="c99d5507e9cbab96" providerId="LiveId" clId="{733063AE-BB39-4EC6-8597-943501E28AFE}" dt="2022-01-07T06:22:41.627" v="470" actId="14100"/>
        <pc:sldMkLst>
          <pc:docMk/>
          <pc:sldMk cId="1583120128" sldId="280"/>
        </pc:sldMkLst>
        <pc:spChg chg="mod">
          <ac:chgData name="Brandie Hatch" userId="c99d5507e9cbab96" providerId="LiveId" clId="{733063AE-BB39-4EC6-8597-943501E28AFE}" dt="2022-01-07T06:22:41.627" v="470" actId="14100"/>
          <ac:spMkLst>
            <pc:docMk/>
            <pc:sldMk cId="1583120128" sldId="280"/>
            <ac:spMk id="2" creationId="{0D1F047C-C727-42A7-85C5-68C5AA1B1A93}"/>
          </ac:spMkLst>
        </pc:spChg>
        <pc:spChg chg="mod">
          <ac:chgData name="Brandie Hatch" userId="c99d5507e9cbab96" providerId="LiveId" clId="{733063AE-BB39-4EC6-8597-943501E28AFE}" dt="2022-01-07T06:22:29.114" v="468" actId="1076"/>
          <ac:spMkLst>
            <pc:docMk/>
            <pc:sldMk cId="1583120128" sldId="280"/>
            <ac:spMk id="3" creationId="{DB93FB3F-A8D4-46D3-A1C6-C79C64563729}"/>
          </ac:spMkLst>
        </pc:spChg>
        <pc:picChg chg="mod">
          <ac:chgData name="Brandie Hatch" userId="c99d5507e9cbab96" providerId="LiveId" clId="{733063AE-BB39-4EC6-8597-943501E28AFE}" dt="2022-01-03T20:10:58.213" v="33" actId="1076"/>
          <ac:picMkLst>
            <pc:docMk/>
            <pc:sldMk cId="1583120128" sldId="280"/>
            <ac:picMk id="6" creationId="{9A5D9ED1-DFCC-4799-89E2-D118451B98DF}"/>
          </ac:picMkLst>
        </pc:picChg>
      </pc:sldChg>
      <pc:sldChg chg="addSp delSp modSp mod modClrScheme chgLayout">
        <pc:chgData name="Brandie Hatch" userId="c99d5507e9cbab96" providerId="LiveId" clId="{733063AE-BB39-4EC6-8597-943501E28AFE}" dt="2022-01-07T06:34:10.033" v="924" actId="6549"/>
        <pc:sldMkLst>
          <pc:docMk/>
          <pc:sldMk cId="327695418" sldId="284"/>
        </pc:sldMkLst>
        <pc:spChg chg="mod ord">
          <ac:chgData name="Brandie Hatch" userId="c99d5507e9cbab96" providerId="LiveId" clId="{733063AE-BB39-4EC6-8597-943501E28AFE}" dt="2022-01-07T06:20:16.303" v="355" actId="403"/>
          <ac:spMkLst>
            <pc:docMk/>
            <pc:sldMk cId="327695418" sldId="284"/>
            <ac:spMk id="2" creationId="{EAF5AD6E-6B48-49AA-BF22-892CB58E4DB4}"/>
          </ac:spMkLst>
        </pc:spChg>
        <pc:spChg chg="mod ord">
          <ac:chgData name="Brandie Hatch" userId="c99d5507e9cbab96" providerId="LiveId" clId="{733063AE-BB39-4EC6-8597-943501E28AFE}" dt="2022-01-07T06:34:10.033" v="924" actId="6549"/>
          <ac:spMkLst>
            <pc:docMk/>
            <pc:sldMk cId="327695418" sldId="284"/>
            <ac:spMk id="3" creationId="{211D5428-BB8B-4346-9906-22C38742A863}"/>
          </ac:spMkLst>
        </pc:spChg>
        <pc:spChg chg="add del mod ord">
          <ac:chgData name="Brandie Hatch" userId="c99d5507e9cbab96" providerId="LiveId" clId="{733063AE-BB39-4EC6-8597-943501E28AFE}" dt="2022-01-07T06:19:11.406" v="299" actId="1032"/>
          <ac:spMkLst>
            <pc:docMk/>
            <pc:sldMk cId="327695418" sldId="284"/>
            <ac:spMk id="4" creationId="{2755B03D-B359-4941-AA38-3266E8C089B5}"/>
          </ac:spMkLst>
        </pc:spChg>
        <pc:graphicFrameChg chg="add mod modGraphic">
          <ac:chgData name="Brandie Hatch" userId="c99d5507e9cbab96" providerId="LiveId" clId="{733063AE-BB39-4EC6-8597-943501E28AFE}" dt="2022-01-07T06:20:09.811" v="354" actId="20577"/>
          <ac:graphicFrameMkLst>
            <pc:docMk/>
            <pc:sldMk cId="327695418" sldId="284"/>
            <ac:graphicFrameMk id="5" creationId="{F10E5123-E4C3-4AFD-8496-079EF303CAF2}"/>
          </ac:graphicFrameMkLst>
        </pc:graphicFrameChg>
      </pc:sldChg>
      <pc:sldChg chg="modSp mod modClrScheme chgLayout modNotesTx">
        <pc:chgData name="Brandie Hatch" userId="c99d5507e9cbab96" providerId="LiveId" clId="{733063AE-BB39-4EC6-8597-943501E28AFE}" dt="2022-01-07T06:30:28.798" v="741" actId="20577"/>
        <pc:sldMkLst>
          <pc:docMk/>
          <pc:sldMk cId="1111916083" sldId="285"/>
        </pc:sldMkLst>
        <pc:spChg chg="mod ord">
          <ac:chgData name="Brandie Hatch" userId="c99d5507e9cbab96" providerId="LiveId" clId="{733063AE-BB39-4EC6-8597-943501E28AFE}" dt="2022-01-07T06:12:24.885" v="251" actId="700"/>
          <ac:spMkLst>
            <pc:docMk/>
            <pc:sldMk cId="1111916083" sldId="285"/>
            <ac:spMk id="2" creationId="{40F3578B-F053-4156-9B4D-7B6854E3544A}"/>
          </ac:spMkLst>
        </pc:spChg>
        <pc:spChg chg="mod ord">
          <ac:chgData name="Brandie Hatch" userId="c99d5507e9cbab96" providerId="LiveId" clId="{733063AE-BB39-4EC6-8597-943501E28AFE}" dt="2022-01-07T06:30:28.798" v="741" actId="20577"/>
          <ac:spMkLst>
            <pc:docMk/>
            <pc:sldMk cId="1111916083" sldId="285"/>
            <ac:spMk id="3" creationId="{CC57E2E1-6F14-42D3-B2EE-438891D77CB0}"/>
          </ac:spMkLst>
        </pc:spChg>
      </pc:sldChg>
      <pc:sldChg chg="addSp delSp modSp mod modClrScheme chgLayout modNotesTx">
        <pc:chgData name="Brandie Hatch" userId="c99d5507e9cbab96" providerId="LiveId" clId="{733063AE-BB39-4EC6-8597-943501E28AFE}" dt="2022-01-07T06:18:10.684" v="297" actId="1076"/>
        <pc:sldMkLst>
          <pc:docMk/>
          <pc:sldMk cId="3766404023" sldId="286"/>
        </pc:sldMkLst>
        <pc:spChg chg="mod ord">
          <ac:chgData name="Brandie Hatch" userId="c99d5507e9cbab96" providerId="LiveId" clId="{733063AE-BB39-4EC6-8597-943501E28AFE}" dt="2022-01-07T06:13:19.521" v="255" actId="700"/>
          <ac:spMkLst>
            <pc:docMk/>
            <pc:sldMk cId="3766404023" sldId="286"/>
            <ac:spMk id="2" creationId="{161AD122-AEDC-476E-8F93-401F5659755C}"/>
          </ac:spMkLst>
        </pc:spChg>
        <pc:spChg chg="del mod ord">
          <ac:chgData name="Brandie Hatch" userId="c99d5507e9cbab96" providerId="LiveId" clId="{733063AE-BB39-4EC6-8597-943501E28AFE}" dt="2022-01-07T06:13:19.521" v="255" actId="700"/>
          <ac:spMkLst>
            <pc:docMk/>
            <pc:sldMk cId="3766404023" sldId="286"/>
            <ac:spMk id="3" creationId="{C76D5A89-E444-4587-B2F0-51ABDC0646DE}"/>
          </ac:spMkLst>
        </pc:spChg>
        <pc:spChg chg="add del mod ord">
          <ac:chgData name="Brandie Hatch" userId="c99d5507e9cbab96" providerId="LiveId" clId="{733063AE-BB39-4EC6-8597-943501E28AFE}" dt="2022-01-07T06:16:12.048" v="277" actId="26606"/>
          <ac:spMkLst>
            <pc:docMk/>
            <pc:sldMk cId="3766404023" sldId="286"/>
            <ac:spMk id="4" creationId="{15013A14-BB72-44A5-92CA-2128C4986755}"/>
          </ac:spMkLst>
        </pc:spChg>
        <pc:spChg chg="add del">
          <ac:chgData name="Brandie Hatch" userId="c99d5507e9cbab96" providerId="LiveId" clId="{733063AE-BB39-4EC6-8597-943501E28AFE}" dt="2022-01-07T06:17:42.742" v="290" actId="22"/>
          <ac:spMkLst>
            <pc:docMk/>
            <pc:sldMk cId="3766404023" sldId="286"/>
            <ac:spMk id="9" creationId="{058420E9-E192-42ED-8BE9-52B92606C9C1}"/>
          </ac:spMkLst>
        </pc:spChg>
        <pc:graphicFrameChg chg="add mod modGraphic">
          <ac:chgData name="Brandie Hatch" userId="c99d5507e9cbab96" providerId="LiveId" clId="{733063AE-BB39-4EC6-8597-943501E28AFE}" dt="2022-01-07T06:16:58.709" v="288" actId="20577"/>
          <ac:graphicFrameMkLst>
            <pc:docMk/>
            <pc:sldMk cId="3766404023" sldId="286"/>
            <ac:graphicFrameMk id="8" creationId="{8C91A77B-E939-47A9-AAC2-03F357708E5A}"/>
          </ac:graphicFrameMkLst>
        </pc:graphicFrameChg>
        <pc:picChg chg="add mod">
          <ac:chgData name="Brandie Hatch" userId="c99d5507e9cbab96" providerId="LiveId" clId="{733063AE-BB39-4EC6-8597-943501E28AFE}" dt="2022-01-07T06:17:56.716" v="291" actId="1076"/>
          <ac:picMkLst>
            <pc:docMk/>
            <pc:sldMk cId="3766404023" sldId="286"/>
            <ac:picMk id="6" creationId="{F3AC1448-7A7C-4E4F-B467-B91BC4C2B0B2}"/>
          </ac:picMkLst>
        </pc:picChg>
        <pc:picChg chg="add mod">
          <ac:chgData name="Brandie Hatch" userId="c99d5507e9cbab96" providerId="LiveId" clId="{733063AE-BB39-4EC6-8597-943501E28AFE}" dt="2022-01-07T06:18:10.684" v="297" actId="1076"/>
          <ac:picMkLst>
            <pc:docMk/>
            <pc:sldMk cId="3766404023" sldId="286"/>
            <ac:picMk id="11" creationId="{3DAD70F3-B715-4A25-900C-CD73D8B303B5}"/>
          </ac:picMkLst>
        </pc:picChg>
      </pc:sldChg>
      <pc:sldChg chg="modSp mod modClrScheme chgLayout">
        <pc:chgData name="Brandie Hatch" userId="c99d5507e9cbab96" providerId="LiveId" clId="{733063AE-BB39-4EC6-8597-943501E28AFE}" dt="2022-01-07T06:28:41.010" v="594" actId="20577"/>
        <pc:sldMkLst>
          <pc:docMk/>
          <pc:sldMk cId="2092498225" sldId="287"/>
        </pc:sldMkLst>
        <pc:spChg chg="mod ord">
          <ac:chgData name="Brandie Hatch" userId="c99d5507e9cbab96" providerId="LiveId" clId="{733063AE-BB39-4EC6-8597-943501E28AFE}" dt="2022-01-07T06:28:19.211" v="580" actId="700"/>
          <ac:spMkLst>
            <pc:docMk/>
            <pc:sldMk cId="2092498225" sldId="287"/>
            <ac:spMk id="2" creationId="{1B32A988-A1F3-472B-AC50-566227E0EF38}"/>
          </ac:spMkLst>
        </pc:spChg>
        <pc:spChg chg="mod ord">
          <ac:chgData name="Brandie Hatch" userId="c99d5507e9cbab96" providerId="LiveId" clId="{733063AE-BB39-4EC6-8597-943501E28AFE}" dt="2022-01-07T06:28:41.010" v="594" actId="20577"/>
          <ac:spMkLst>
            <pc:docMk/>
            <pc:sldMk cId="2092498225" sldId="287"/>
            <ac:spMk id="3" creationId="{3FAD09E6-93CB-4EC8-A45D-ED67BC6288F9}"/>
          </ac:spMkLst>
        </pc:spChg>
      </pc:sldChg>
      <pc:sldChg chg="modSp add mod">
        <pc:chgData name="Brandie Hatch" userId="c99d5507e9cbab96" providerId="LiveId" clId="{733063AE-BB39-4EC6-8597-943501E28AFE}" dt="2022-01-02T19:31:06.706" v="16" actId="20577"/>
        <pc:sldMkLst>
          <pc:docMk/>
          <pc:sldMk cId="2480259471" sldId="288"/>
        </pc:sldMkLst>
        <pc:spChg chg="mod">
          <ac:chgData name="Brandie Hatch" userId="c99d5507e9cbab96" providerId="LiveId" clId="{733063AE-BB39-4EC6-8597-943501E28AFE}" dt="2022-01-02T19:31:06.706" v="16" actId="20577"/>
          <ac:spMkLst>
            <pc:docMk/>
            <pc:sldMk cId="2480259471" sldId="288"/>
            <ac:spMk id="2" creationId="{BF679315-E2C7-4478-B82B-1D4B31A1441E}"/>
          </ac:spMkLst>
        </pc:spChg>
      </pc:sldChg>
      <pc:sldChg chg="addSp delSp modSp new mod setBg">
        <pc:chgData name="Brandie Hatch" userId="c99d5507e9cbab96" providerId="LiveId" clId="{733063AE-BB39-4EC6-8597-943501E28AFE}" dt="2022-01-07T06:27:14.793" v="578" actId="6549"/>
        <pc:sldMkLst>
          <pc:docMk/>
          <pc:sldMk cId="2253489859" sldId="289"/>
        </pc:sldMkLst>
        <pc:spChg chg="mod ord">
          <ac:chgData name="Brandie Hatch" userId="c99d5507e9cbab96" providerId="LiveId" clId="{733063AE-BB39-4EC6-8597-943501E28AFE}" dt="2022-01-07T06:25:34.152" v="547" actId="26606"/>
          <ac:spMkLst>
            <pc:docMk/>
            <pc:sldMk cId="2253489859" sldId="289"/>
            <ac:spMk id="2" creationId="{2565D5DC-2861-4AF8-8065-CE147242B6D1}"/>
          </ac:spMkLst>
        </pc:spChg>
        <pc:spChg chg="del">
          <ac:chgData name="Brandie Hatch" userId="c99d5507e9cbab96" providerId="LiveId" clId="{733063AE-BB39-4EC6-8597-943501E28AFE}" dt="2022-01-07T06:25:12.137" v="544" actId="931"/>
          <ac:spMkLst>
            <pc:docMk/>
            <pc:sldMk cId="2253489859" sldId="289"/>
            <ac:spMk id="3" creationId="{C3B66F01-94B1-47CE-A9D5-7013A724A7DC}"/>
          </ac:spMkLst>
        </pc:spChg>
        <pc:spChg chg="mod">
          <ac:chgData name="Brandie Hatch" userId="c99d5507e9cbab96" providerId="LiveId" clId="{733063AE-BB39-4EC6-8597-943501E28AFE}" dt="2022-01-07T06:27:14.793" v="578" actId="6549"/>
          <ac:spMkLst>
            <pc:docMk/>
            <pc:sldMk cId="2253489859" sldId="289"/>
            <ac:spMk id="4" creationId="{6A3EA667-3063-49F3-AC2F-1552C7E8F013}"/>
          </ac:spMkLst>
        </pc:spChg>
        <pc:spChg chg="add">
          <ac:chgData name="Brandie Hatch" userId="c99d5507e9cbab96" providerId="LiveId" clId="{733063AE-BB39-4EC6-8597-943501E28AFE}" dt="2022-01-07T06:25:34.152" v="547" actId="26606"/>
          <ac:spMkLst>
            <pc:docMk/>
            <pc:sldMk cId="2253489859" sldId="289"/>
            <ac:spMk id="11" creationId="{0EF2A0DA-AE81-4A45-972E-646AC2870C2F}"/>
          </ac:spMkLst>
        </pc:spChg>
        <pc:picChg chg="add mod">
          <ac:chgData name="Brandie Hatch" userId="c99d5507e9cbab96" providerId="LiveId" clId="{733063AE-BB39-4EC6-8597-943501E28AFE}" dt="2022-01-07T06:25:34.152" v="547" actId="26606"/>
          <ac:picMkLst>
            <pc:docMk/>
            <pc:sldMk cId="2253489859" sldId="289"/>
            <ac:picMk id="6" creationId="{130AA8C8-D2E6-43D6-B793-78C6581F336A}"/>
          </ac:picMkLst>
        </pc:picChg>
        <pc:picChg chg="add">
          <ac:chgData name="Brandie Hatch" userId="c99d5507e9cbab96" providerId="LiveId" clId="{733063AE-BB39-4EC6-8597-943501E28AFE}" dt="2022-01-07T06:25:34.152" v="547" actId="26606"/>
          <ac:picMkLst>
            <pc:docMk/>
            <pc:sldMk cId="2253489859" sldId="289"/>
            <ac:picMk id="13" creationId="{B536FA4E-0152-4E27-91DA-0FC22D1846BB}"/>
          </ac:picMkLst>
        </pc:picChg>
      </pc:sldChg>
      <pc:sldChg chg="modSp new mod">
        <pc:chgData name="Brandie Hatch" userId="c99d5507e9cbab96" providerId="LiveId" clId="{733063AE-BB39-4EC6-8597-943501E28AFE}" dt="2022-01-07T06:40:41.807" v="928" actId="20577"/>
        <pc:sldMkLst>
          <pc:docMk/>
          <pc:sldMk cId="230435414" sldId="290"/>
        </pc:sldMkLst>
        <pc:spChg chg="mod">
          <ac:chgData name="Brandie Hatch" userId="c99d5507e9cbab96" providerId="LiveId" clId="{733063AE-BB39-4EC6-8597-943501E28AFE}" dt="2022-01-07T06:28:28.328" v="589" actId="20577"/>
          <ac:spMkLst>
            <pc:docMk/>
            <pc:sldMk cId="230435414" sldId="290"/>
            <ac:spMk id="2" creationId="{3B45722E-EA64-4DB3-9CEF-54AD00D45817}"/>
          </ac:spMkLst>
        </pc:spChg>
        <pc:spChg chg="mod">
          <ac:chgData name="Brandie Hatch" userId="c99d5507e9cbab96" providerId="LiveId" clId="{733063AE-BB39-4EC6-8597-943501E28AFE}" dt="2022-01-07T06:40:41.807" v="928" actId="20577"/>
          <ac:spMkLst>
            <pc:docMk/>
            <pc:sldMk cId="230435414" sldId="290"/>
            <ac:spMk id="3" creationId="{922AE68D-4279-4E71-8C63-E71DF59863E0}"/>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B28A6-F322-4E48-A7EB-518F794EC9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712B2B5-9311-4B03-B1E1-2E2F3A94235B}">
      <dgm:prSet custT="1"/>
      <dgm:spPr/>
      <dgm:t>
        <a:bodyPr/>
        <a:lstStyle/>
        <a:p>
          <a:r>
            <a:rPr lang="en-US" sz="2800" dirty="0"/>
            <a:t>Title I, Part A of the Elementary and Secondary Education Act:</a:t>
          </a:r>
        </a:p>
      </dgm:t>
    </dgm:pt>
    <dgm:pt modelId="{DB0FCB8C-AD21-46A9-9EDF-6A017CBC1834}" type="parTrans" cxnId="{449DBC7E-164F-4860-9FD1-2E3526A97800}">
      <dgm:prSet/>
      <dgm:spPr/>
      <dgm:t>
        <a:bodyPr/>
        <a:lstStyle/>
        <a:p>
          <a:endParaRPr lang="en-US"/>
        </a:p>
      </dgm:t>
    </dgm:pt>
    <dgm:pt modelId="{D4149836-E731-470F-8246-3D675DD1676F}" type="sibTrans" cxnId="{449DBC7E-164F-4860-9FD1-2E3526A97800}">
      <dgm:prSet/>
      <dgm:spPr/>
      <dgm:t>
        <a:bodyPr/>
        <a:lstStyle/>
        <a:p>
          <a:endParaRPr lang="en-US"/>
        </a:p>
      </dgm:t>
    </dgm:pt>
    <dgm:pt modelId="{287367A1-AAAB-4FE1-997A-A12363A91DD4}">
      <dgm:prSet custT="1"/>
      <dgm:spPr/>
      <dgm:t>
        <a:bodyPr/>
        <a:lstStyle/>
        <a:p>
          <a:r>
            <a:rPr lang="en-US" sz="2200" dirty="0"/>
            <a:t>provides financial assistance to local educational agencies and schools with high numbers or high percentages of children from low-income families</a:t>
          </a:r>
        </a:p>
      </dgm:t>
    </dgm:pt>
    <dgm:pt modelId="{EA75DD19-4FBD-4443-9256-879FD371117A}" type="parTrans" cxnId="{1A0500B9-D876-4E87-B4BF-B902A883A137}">
      <dgm:prSet/>
      <dgm:spPr/>
      <dgm:t>
        <a:bodyPr/>
        <a:lstStyle/>
        <a:p>
          <a:endParaRPr lang="en-US"/>
        </a:p>
      </dgm:t>
    </dgm:pt>
    <dgm:pt modelId="{6E78E6B6-108B-4959-8E57-5DBC707ABC14}" type="sibTrans" cxnId="{1A0500B9-D876-4E87-B4BF-B902A883A137}">
      <dgm:prSet/>
      <dgm:spPr/>
      <dgm:t>
        <a:bodyPr/>
        <a:lstStyle/>
        <a:p>
          <a:endParaRPr lang="en-US"/>
        </a:p>
      </dgm:t>
    </dgm:pt>
    <dgm:pt modelId="{3DB394F2-691B-4BB9-B9A6-8C8DE0CB1BFC}">
      <dgm:prSet custT="1"/>
      <dgm:spPr/>
      <dgm:t>
        <a:bodyPr/>
        <a:lstStyle/>
        <a:p>
          <a:r>
            <a:rPr lang="en-US" sz="2200" dirty="0"/>
            <a:t>to help ensure that all children meet challenging state academic standards </a:t>
          </a:r>
        </a:p>
      </dgm:t>
    </dgm:pt>
    <dgm:pt modelId="{C9E703CA-3196-4BC6-B193-B2243DDD823B}" type="parTrans" cxnId="{1279E8EC-5886-4936-990F-634B8DCA8E5E}">
      <dgm:prSet/>
      <dgm:spPr/>
      <dgm:t>
        <a:bodyPr/>
        <a:lstStyle/>
        <a:p>
          <a:endParaRPr lang="en-US"/>
        </a:p>
      </dgm:t>
    </dgm:pt>
    <dgm:pt modelId="{7199E0D8-2E3E-4A95-9637-0D2922D0EFF1}" type="sibTrans" cxnId="{1279E8EC-5886-4936-990F-634B8DCA8E5E}">
      <dgm:prSet/>
      <dgm:spPr/>
      <dgm:t>
        <a:bodyPr/>
        <a:lstStyle/>
        <a:p>
          <a:endParaRPr lang="en-US"/>
        </a:p>
      </dgm:t>
    </dgm:pt>
    <dgm:pt modelId="{3FF9EE3D-2189-426E-B690-E138EB565FBE}">
      <dgm:prSet custT="1"/>
      <dgm:spPr/>
      <dgm:t>
        <a:bodyPr/>
        <a:lstStyle/>
        <a:p>
          <a:endParaRPr lang="en-US" sz="2200" dirty="0"/>
        </a:p>
      </dgm:t>
    </dgm:pt>
    <dgm:pt modelId="{473E587E-1B43-46C0-BE38-CB56B0803364}" type="parTrans" cxnId="{536E5E4A-F399-4024-B2DB-95E45D1FDC80}">
      <dgm:prSet/>
      <dgm:spPr/>
      <dgm:t>
        <a:bodyPr/>
        <a:lstStyle/>
        <a:p>
          <a:endParaRPr lang="en-US"/>
        </a:p>
      </dgm:t>
    </dgm:pt>
    <dgm:pt modelId="{C413E3FD-6BE4-4C2A-99ED-9F4E4ABF13F1}" type="sibTrans" cxnId="{536E5E4A-F399-4024-B2DB-95E45D1FDC80}">
      <dgm:prSet/>
      <dgm:spPr/>
      <dgm:t>
        <a:bodyPr/>
        <a:lstStyle/>
        <a:p>
          <a:endParaRPr lang="en-US"/>
        </a:p>
      </dgm:t>
    </dgm:pt>
    <dgm:pt modelId="{144BEC4B-84F5-4314-8C39-3F5D8CE202D9}">
      <dgm:prSet custT="1"/>
      <dgm:spPr/>
      <dgm:t>
        <a:bodyPr/>
        <a:lstStyle/>
        <a:p>
          <a:endParaRPr lang="en-US" sz="2200" dirty="0"/>
        </a:p>
      </dgm:t>
    </dgm:pt>
    <dgm:pt modelId="{CEFA1DEF-4013-43F5-A2E9-2A5A560D1D44}" type="parTrans" cxnId="{9EE1A27C-8250-4ED3-A0A8-32F63930430C}">
      <dgm:prSet/>
      <dgm:spPr/>
      <dgm:t>
        <a:bodyPr/>
        <a:lstStyle/>
        <a:p>
          <a:endParaRPr lang="en-US"/>
        </a:p>
      </dgm:t>
    </dgm:pt>
    <dgm:pt modelId="{A9364A4B-F05A-48D2-9F62-668957B07C78}" type="sibTrans" cxnId="{9EE1A27C-8250-4ED3-A0A8-32F63930430C}">
      <dgm:prSet/>
      <dgm:spPr/>
      <dgm:t>
        <a:bodyPr/>
        <a:lstStyle/>
        <a:p>
          <a:endParaRPr lang="en-US"/>
        </a:p>
      </dgm:t>
    </dgm:pt>
    <dgm:pt modelId="{8C69D9CB-717F-4174-8343-8759C73F00D5}" type="pres">
      <dgm:prSet presAssocID="{477B28A6-F322-4E48-A7EB-518F794EC917}" presName="linear" presStyleCnt="0">
        <dgm:presLayoutVars>
          <dgm:animLvl val="lvl"/>
          <dgm:resizeHandles val="exact"/>
        </dgm:presLayoutVars>
      </dgm:prSet>
      <dgm:spPr/>
    </dgm:pt>
    <dgm:pt modelId="{4FB6A0D1-87A0-44E0-869C-1857EDD1D4A7}" type="pres">
      <dgm:prSet presAssocID="{4712B2B5-9311-4B03-B1E1-2E2F3A94235B}" presName="parentText" presStyleLbl="node1" presStyleIdx="0" presStyleCnt="1">
        <dgm:presLayoutVars>
          <dgm:chMax val="0"/>
          <dgm:bulletEnabled val="1"/>
        </dgm:presLayoutVars>
      </dgm:prSet>
      <dgm:spPr/>
    </dgm:pt>
    <dgm:pt modelId="{9B23A3E8-98F6-4CA3-A224-E58B530B1EDD}" type="pres">
      <dgm:prSet presAssocID="{4712B2B5-9311-4B03-B1E1-2E2F3A94235B}" presName="childText" presStyleLbl="revTx" presStyleIdx="0" presStyleCnt="1">
        <dgm:presLayoutVars>
          <dgm:bulletEnabled val="1"/>
        </dgm:presLayoutVars>
      </dgm:prSet>
      <dgm:spPr/>
    </dgm:pt>
  </dgm:ptLst>
  <dgm:cxnLst>
    <dgm:cxn modelId="{E2E2EF1A-7FD3-426B-9F2F-CC35462354CC}" type="presOf" srcId="{477B28A6-F322-4E48-A7EB-518F794EC917}" destId="{8C69D9CB-717F-4174-8343-8759C73F00D5}" srcOrd="0" destOrd="0" presId="urn:microsoft.com/office/officeart/2005/8/layout/vList2"/>
    <dgm:cxn modelId="{61516930-BE02-40C9-A229-87F74F912CE1}" type="presOf" srcId="{4712B2B5-9311-4B03-B1E1-2E2F3A94235B}" destId="{4FB6A0D1-87A0-44E0-869C-1857EDD1D4A7}" srcOrd="0" destOrd="0" presId="urn:microsoft.com/office/officeart/2005/8/layout/vList2"/>
    <dgm:cxn modelId="{536E5E4A-F399-4024-B2DB-95E45D1FDC80}" srcId="{4712B2B5-9311-4B03-B1E1-2E2F3A94235B}" destId="{3FF9EE3D-2189-426E-B690-E138EB565FBE}" srcOrd="0" destOrd="0" parTransId="{473E587E-1B43-46C0-BE38-CB56B0803364}" sibTransId="{C413E3FD-6BE4-4C2A-99ED-9F4E4ABF13F1}"/>
    <dgm:cxn modelId="{9EE1A27C-8250-4ED3-A0A8-32F63930430C}" srcId="{4712B2B5-9311-4B03-B1E1-2E2F3A94235B}" destId="{144BEC4B-84F5-4314-8C39-3F5D8CE202D9}" srcOrd="2" destOrd="0" parTransId="{CEFA1DEF-4013-43F5-A2E9-2A5A560D1D44}" sibTransId="{A9364A4B-F05A-48D2-9F62-668957B07C78}"/>
    <dgm:cxn modelId="{449DBC7E-164F-4860-9FD1-2E3526A97800}" srcId="{477B28A6-F322-4E48-A7EB-518F794EC917}" destId="{4712B2B5-9311-4B03-B1E1-2E2F3A94235B}" srcOrd="0" destOrd="0" parTransId="{DB0FCB8C-AD21-46A9-9EDF-6A017CBC1834}" sibTransId="{D4149836-E731-470F-8246-3D675DD1676F}"/>
    <dgm:cxn modelId="{0FFD12A4-6CA6-4933-BE33-5C996BB29EE7}" type="presOf" srcId="{287367A1-AAAB-4FE1-997A-A12363A91DD4}" destId="{9B23A3E8-98F6-4CA3-A224-E58B530B1EDD}" srcOrd="0" destOrd="1" presId="urn:microsoft.com/office/officeart/2005/8/layout/vList2"/>
    <dgm:cxn modelId="{1A0500B9-D876-4E87-B4BF-B902A883A137}" srcId="{4712B2B5-9311-4B03-B1E1-2E2F3A94235B}" destId="{287367A1-AAAB-4FE1-997A-A12363A91DD4}" srcOrd="1" destOrd="0" parTransId="{EA75DD19-4FBD-4443-9256-879FD371117A}" sibTransId="{6E78E6B6-108B-4959-8E57-5DBC707ABC14}"/>
    <dgm:cxn modelId="{779944D5-7B6E-4856-B8FF-96F6E109F10E}" type="presOf" srcId="{3FF9EE3D-2189-426E-B690-E138EB565FBE}" destId="{9B23A3E8-98F6-4CA3-A224-E58B530B1EDD}" srcOrd="0" destOrd="0" presId="urn:microsoft.com/office/officeart/2005/8/layout/vList2"/>
    <dgm:cxn modelId="{284AB0D6-4A8A-4250-942D-4DAB38139C35}" type="presOf" srcId="{3DB394F2-691B-4BB9-B9A6-8C8DE0CB1BFC}" destId="{9B23A3E8-98F6-4CA3-A224-E58B530B1EDD}" srcOrd="0" destOrd="3" presId="urn:microsoft.com/office/officeart/2005/8/layout/vList2"/>
    <dgm:cxn modelId="{3C8742DD-BD38-4482-90D3-DE91AB048583}" type="presOf" srcId="{144BEC4B-84F5-4314-8C39-3F5D8CE202D9}" destId="{9B23A3E8-98F6-4CA3-A224-E58B530B1EDD}" srcOrd="0" destOrd="2" presId="urn:microsoft.com/office/officeart/2005/8/layout/vList2"/>
    <dgm:cxn modelId="{1279E8EC-5886-4936-990F-634B8DCA8E5E}" srcId="{4712B2B5-9311-4B03-B1E1-2E2F3A94235B}" destId="{3DB394F2-691B-4BB9-B9A6-8C8DE0CB1BFC}" srcOrd="3" destOrd="0" parTransId="{C9E703CA-3196-4BC6-B193-B2243DDD823B}" sibTransId="{7199E0D8-2E3E-4A95-9637-0D2922D0EFF1}"/>
    <dgm:cxn modelId="{E0DACB76-4243-4258-A7E3-3CD45DF661FE}" type="presParOf" srcId="{8C69D9CB-717F-4174-8343-8759C73F00D5}" destId="{4FB6A0D1-87A0-44E0-869C-1857EDD1D4A7}" srcOrd="0" destOrd="0" presId="urn:microsoft.com/office/officeart/2005/8/layout/vList2"/>
    <dgm:cxn modelId="{7686DECC-1408-4598-B6C2-3A5715DA41E2}" type="presParOf" srcId="{8C69D9CB-717F-4174-8343-8759C73F00D5}" destId="{9B23A3E8-98F6-4CA3-A224-E58B530B1ED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Free Meals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Family income below 130% of the poverty level</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Reduced Price Meals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Family income 130-185% of poverty level</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Direct Certification</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Free meals if household receives federal food security benefits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pple with solid fill"/>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nana with solid fill"/>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ruit bowl with solid fill"/>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5A8735-BADE-4B3E-AEEE-CD7FAAE249EE}"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3EBA28F1-DC09-4A74-AE3D-503F5CAEE764}">
      <dgm:prSet phldrT="[Text]"/>
      <dgm:spPr/>
      <dgm:t>
        <a:bodyPr/>
        <a:lstStyle/>
        <a:p>
          <a:r>
            <a:rPr lang="en-US" dirty="0"/>
            <a:t>SAT</a:t>
          </a:r>
        </a:p>
      </dgm:t>
    </dgm:pt>
    <dgm:pt modelId="{F2FDF5B4-0FA4-492A-BA9C-D43B55ED97D9}" type="parTrans" cxnId="{8453D484-7E5C-4FC1-97A2-0EBBD46635C8}">
      <dgm:prSet/>
      <dgm:spPr/>
      <dgm:t>
        <a:bodyPr/>
        <a:lstStyle/>
        <a:p>
          <a:endParaRPr lang="en-US"/>
        </a:p>
      </dgm:t>
    </dgm:pt>
    <dgm:pt modelId="{17C60534-87C5-4910-B64E-91DAF1BC163E}" type="sibTrans" cxnId="{8453D484-7E5C-4FC1-97A2-0EBBD46635C8}">
      <dgm:prSet/>
      <dgm:spPr/>
      <dgm:t>
        <a:bodyPr/>
        <a:lstStyle/>
        <a:p>
          <a:endParaRPr lang="en-US"/>
        </a:p>
      </dgm:t>
    </dgm:pt>
    <dgm:pt modelId="{0B1143DE-4AC0-48AE-8794-DD19226180DE}">
      <dgm:prSet phldrT="[Text]"/>
      <dgm:spPr/>
      <dgm:t>
        <a:bodyPr/>
        <a:lstStyle/>
        <a:p>
          <a:r>
            <a:rPr lang="en-US" dirty="0"/>
            <a:t>ACT</a:t>
          </a:r>
        </a:p>
      </dgm:t>
    </dgm:pt>
    <dgm:pt modelId="{00A6C3BD-29DD-4422-8EAF-B8013C8974D1}" type="parTrans" cxnId="{6F26CD75-B774-4A6F-99AB-0743A3D18855}">
      <dgm:prSet/>
      <dgm:spPr/>
      <dgm:t>
        <a:bodyPr/>
        <a:lstStyle/>
        <a:p>
          <a:endParaRPr lang="en-US"/>
        </a:p>
      </dgm:t>
    </dgm:pt>
    <dgm:pt modelId="{8B311250-F1BF-4936-927C-D3A0FA6BAB10}" type="sibTrans" cxnId="{6F26CD75-B774-4A6F-99AB-0743A3D18855}">
      <dgm:prSet/>
      <dgm:spPr/>
      <dgm:t>
        <a:bodyPr/>
        <a:lstStyle/>
        <a:p>
          <a:endParaRPr lang="en-US"/>
        </a:p>
      </dgm:t>
    </dgm:pt>
    <dgm:pt modelId="{F8F0F3A3-D6DA-4723-842E-442DDF36C938}">
      <dgm:prSet phldrT="[Text]"/>
      <dgm:spPr/>
      <dgm:t>
        <a:bodyPr/>
        <a:lstStyle/>
        <a:p>
          <a:r>
            <a:rPr lang="en-US" dirty="0"/>
            <a:t>FRPM</a:t>
          </a:r>
        </a:p>
      </dgm:t>
    </dgm:pt>
    <dgm:pt modelId="{1E590156-A082-4FE8-AB60-E900F8B92CDC}" type="parTrans" cxnId="{D14EB77C-75F1-4C32-B524-B534A0A10441}">
      <dgm:prSet/>
      <dgm:spPr/>
      <dgm:t>
        <a:bodyPr/>
        <a:lstStyle/>
        <a:p>
          <a:endParaRPr lang="en-US"/>
        </a:p>
      </dgm:t>
    </dgm:pt>
    <dgm:pt modelId="{741845E9-9054-49C7-A840-5C97E9C2C2C3}" type="sibTrans" cxnId="{D14EB77C-75F1-4C32-B524-B534A0A10441}">
      <dgm:prSet/>
      <dgm:spPr/>
      <dgm:t>
        <a:bodyPr/>
        <a:lstStyle/>
        <a:p>
          <a:endParaRPr lang="en-US"/>
        </a:p>
      </dgm:t>
    </dgm:pt>
    <dgm:pt modelId="{E93A7F22-1C3B-48BD-A75B-E38EC3490147}">
      <dgm:prSet phldrT="[Text]"/>
      <dgm:spPr/>
      <dgm:t>
        <a:bodyPr/>
        <a:lstStyle/>
        <a:p>
          <a:r>
            <a:rPr lang="en-US" dirty="0"/>
            <a:t>Low-income Student Scores per School</a:t>
          </a:r>
        </a:p>
      </dgm:t>
    </dgm:pt>
    <dgm:pt modelId="{D2DAF490-5689-454A-8897-A488B74D6581}" type="parTrans" cxnId="{517737F4-0FBE-4785-BEAD-557A97CE20D5}">
      <dgm:prSet/>
      <dgm:spPr/>
      <dgm:t>
        <a:bodyPr/>
        <a:lstStyle/>
        <a:p>
          <a:endParaRPr lang="en-US"/>
        </a:p>
      </dgm:t>
    </dgm:pt>
    <dgm:pt modelId="{DEF2A3D0-5A25-492E-A192-078664457596}" type="sibTrans" cxnId="{517737F4-0FBE-4785-BEAD-557A97CE20D5}">
      <dgm:prSet/>
      <dgm:spPr/>
      <dgm:t>
        <a:bodyPr/>
        <a:lstStyle/>
        <a:p>
          <a:endParaRPr lang="en-US"/>
        </a:p>
      </dgm:t>
    </dgm:pt>
    <dgm:pt modelId="{401A2AF2-8BCF-4A3B-8F01-F0E5E1977695}" type="pres">
      <dgm:prSet presAssocID="{845A8735-BADE-4B3E-AEEE-CD7FAAE249EE}" presName="Name0" presStyleCnt="0">
        <dgm:presLayoutVars>
          <dgm:chMax val="4"/>
          <dgm:resizeHandles val="exact"/>
        </dgm:presLayoutVars>
      </dgm:prSet>
      <dgm:spPr/>
    </dgm:pt>
    <dgm:pt modelId="{6B676C40-0D1B-449E-BDD2-A8601EBAE333}" type="pres">
      <dgm:prSet presAssocID="{845A8735-BADE-4B3E-AEEE-CD7FAAE249EE}" presName="ellipse" presStyleLbl="trBgShp" presStyleIdx="0" presStyleCnt="1"/>
      <dgm:spPr/>
    </dgm:pt>
    <dgm:pt modelId="{CAD77A5B-15AB-49E2-A5DB-CB2A3322A592}" type="pres">
      <dgm:prSet presAssocID="{845A8735-BADE-4B3E-AEEE-CD7FAAE249EE}" presName="arrow1" presStyleLbl="fgShp" presStyleIdx="0" presStyleCnt="1"/>
      <dgm:spPr/>
    </dgm:pt>
    <dgm:pt modelId="{F3BC3E77-ED7A-47F1-9B93-CA53381D8308}" type="pres">
      <dgm:prSet presAssocID="{845A8735-BADE-4B3E-AEEE-CD7FAAE249EE}" presName="rectangle" presStyleLbl="revTx" presStyleIdx="0" presStyleCnt="1">
        <dgm:presLayoutVars>
          <dgm:bulletEnabled val="1"/>
        </dgm:presLayoutVars>
      </dgm:prSet>
      <dgm:spPr/>
    </dgm:pt>
    <dgm:pt modelId="{6AC184C1-E072-457C-8ECA-2EADD844C453}" type="pres">
      <dgm:prSet presAssocID="{0B1143DE-4AC0-48AE-8794-DD19226180DE}" presName="item1" presStyleLbl="node1" presStyleIdx="0" presStyleCnt="3">
        <dgm:presLayoutVars>
          <dgm:bulletEnabled val="1"/>
        </dgm:presLayoutVars>
      </dgm:prSet>
      <dgm:spPr/>
    </dgm:pt>
    <dgm:pt modelId="{9D842574-D935-457B-A37A-DF7D5EA9A69F}" type="pres">
      <dgm:prSet presAssocID="{F8F0F3A3-D6DA-4723-842E-442DDF36C938}" presName="item2" presStyleLbl="node1" presStyleIdx="1" presStyleCnt="3">
        <dgm:presLayoutVars>
          <dgm:bulletEnabled val="1"/>
        </dgm:presLayoutVars>
      </dgm:prSet>
      <dgm:spPr/>
    </dgm:pt>
    <dgm:pt modelId="{033593EC-6187-4F0B-9E1B-DAFD225B0D7A}" type="pres">
      <dgm:prSet presAssocID="{E93A7F22-1C3B-48BD-A75B-E38EC3490147}" presName="item3" presStyleLbl="node1" presStyleIdx="2" presStyleCnt="3">
        <dgm:presLayoutVars>
          <dgm:bulletEnabled val="1"/>
        </dgm:presLayoutVars>
      </dgm:prSet>
      <dgm:spPr/>
    </dgm:pt>
    <dgm:pt modelId="{A69F9D91-AAFF-4A08-AA95-CBEC67EE1CF3}" type="pres">
      <dgm:prSet presAssocID="{845A8735-BADE-4B3E-AEEE-CD7FAAE249EE}" presName="funnel" presStyleLbl="trAlignAcc1" presStyleIdx="0" presStyleCnt="1"/>
      <dgm:spPr/>
    </dgm:pt>
  </dgm:ptLst>
  <dgm:cxnLst>
    <dgm:cxn modelId="{25F49025-9A9C-49FC-8C23-960AF423EF61}" type="presOf" srcId="{845A8735-BADE-4B3E-AEEE-CD7FAAE249EE}" destId="{401A2AF2-8BCF-4A3B-8F01-F0E5E1977695}" srcOrd="0" destOrd="0" presId="urn:microsoft.com/office/officeart/2005/8/layout/funnel1"/>
    <dgm:cxn modelId="{42C17736-5906-4693-A130-7B6C23466756}" type="presOf" srcId="{F8F0F3A3-D6DA-4723-842E-442DDF36C938}" destId="{6AC184C1-E072-457C-8ECA-2EADD844C453}" srcOrd="0" destOrd="0" presId="urn:microsoft.com/office/officeart/2005/8/layout/funnel1"/>
    <dgm:cxn modelId="{C1AC7767-4055-40AA-A514-C5669E98A8D3}" type="presOf" srcId="{0B1143DE-4AC0-48AE-8794-DD19226180DE}" destId="{9D842574-D935-457B-A37A-DF7D5EA9A69F}" srcOrd="0" destOrd="0" presId="urn:microsoft.com/office/officeart/2005/8/layout/funnel1"/>
    <dgm:cxn modelId="{2864DC52-93CB-46D5-98D2-E63782A6BAF6}" type="presOf" srcId="{3EBA28F1-DC09-4A74-AE3D-503F5CAEE764}" destId="{033593EC-6187-4F0B-9E1B-DAFD225B0D7A}" srcOrd="0" destOrd="0" presId="urn:microsoft.com/office/officeart/2005/8/layout/funnel1"/>
    <dgm:cxn modelId="{6F26CD75-B774-4A6F-99AB-0743A3D18855}" srcId="{845A8735-BADE-4B3E-AEEE-CD7FAAE249EE}" destId="{0B1143DE-4AC0-48AE-8794-DD19226180DE}" srcOrd="1" destOrd="0" parTransId="{00A6C3BD-29DD-4422-8EAF-B8013C8974D1}" sibTransId="{8B311250-F1BF-4936-927C-D3A0FA6BAB10}"/>
    <dgm:cxn modelId="{D14EB77C-75F1-4C32-B524-B534A0A10441}" srcId="{845A8735-BADE-4B3E-AEEE-CD7FAAE249EE}" destId="{F8F0F3A3-D6DA-4723-842E-442DDF36C938}" srcOrd="2" destOrd="0" parTransId="{1E590156-A082-4FE8-AB60-E900F8B92CDC}" sibTransId="{741845E9-9054-49C7-A840-5C97E9C2C2C3}"/>
    <dgm:cxn modelId="{8453D484-7E5C-4FC1-97A2-0EBBD46635C8}" srcId="{845A8735-BADE-4B3E-AEEE-CD7FAAE249EE}" destId="{3EBA28F1-DC09-4A74-AE3D-503F5CAEE764}" srcOrd="0" destOrd="0" parTransId="{F2FDF5B4-0FA4-492A-BA9C-D43B55ED97D9}" sibTransId="{17C60534-87C5-4910-B64E-91DAF1BC163E}"/>
    <dgm:cxn modelId="{517737F4-0FBE-4785-BEAD-557A97CE20D5}" srcId="{845A8735-BADE-4B3E-AEEE-CD7FAAE249EE}" destId="{E93A7F22-1C3B-48BD-A75B-E38EC3490147}" srcOrd="3" destOrd="0" parTransId="{D2DAF490-5689-454A-8897-A488B74D6581}" sibTransId="{DEF2A3D0-5A25-492E-A192-078664457596}"/>
    <dgm:cxn modelId="{D49BFFFB-84C3-427B-926C-A5C0FD22209B}" type="presOf" srcId="{E93A7F22-1C3B-48BD-A75B-E38EC3490147}" destId="{F3BC3E77-ED7A-47F1-9B93-CA53381D8308}" srcOrd="0" destOrd="0" presId="urn:microsoft.com/office/officeart/2005/8/layout/funnel1"/>
    <dgm:cxn modelId="{14C3093C-A700-4A44-95A5-54900434D9A3}" type="presParOf" srcId="{401A2AF2-8BCF-4A3B-8F01-F0E5E1977695}" destId="{6B676C40-0D1B-449E-BDD2-A8601EBAE333}" srcOrd="0" destOrd="0" presId="urn:microsoft.com/office/officeart/2005/8/layout/funnel1"/>
    <dgm:cxn modelId="{1038FEBA-86CA-4DD9-81C5-611DD41DE249}" type="presParOf" srcId="{401A2AF2-8BCF-4A3B-8F01-F0E5E1977695}" destId="{CAD77A5B-15AB-49E2-A5DB-CB2A3322A592}" srcOrd="1" destOrd="0" presId="urn:microsoft.com/office/officeart/2005/8/layout/funnel1"/>
    <dgm:cxn modelId="{685A2B56-4729-4D9B-B889-385F35DDE077}" type="presParOf" srcId="{401A2AF2-8BCF-4A3B-8F01-F0E5E1977695}" destId="{F3BC3E77-ED7A-47F1-9B93-CA53381D8308}" srcOrd="2" destOrd="0" presId="urn:microsoft.com/office/officeart/2005/8/layout/funnel1"/>
    <dgm:cxn modelId="{4A26DC46-BA35-42A0-9342-614454C9876E}" type="presParOf" srcId="{401A2AF2-8BCF-4A3B-8F01-F0E5E1977695}" destId="{6AC184C1-E072-457C-8ECA-2EADD844C453}" srcOrd="3" destOrd="0" presId="urn:microsoft.com/office/officeart/2005/8/layout/funnel1"/>
    <dgm:cxn modelId="{5F988F26-C369-4DBA-B3F5-876B65971671}" type="presParOf" srcId="{401A2AF2-8BCF-4A3B-8F01-F0E5E1977695}" destId="{9D842574-D935-457B-A37A-DF7D5EA9A69F}" srcOrd="4" destOrd="0" presId="urn:microsoft.com/office/officeart/2005/8/layout/funnel1"/>
    <dgm:cxn modelId="{A05708C9-70C0-491A-AC48-FE235D5784F5}" type="presParOf" srcId="{401A2AF2-8BCF-4A3B-8F01-F0E5E1977695}" destId="{033593EC-6187-4F0B-9E1B-DAFD225B0D7A}" srcOrd="5" destOrd="0" presId="urn:microsoft.com/office/officeart/2005/8/layout/funnel1"/>
    <dgm:cxn modelId="{302603FD-1CC1-4B4F-8003-9BB5CA5EFF46}" type="presParOf" srcId="{401A2AF2-8BCF-4A3B-8F01-F0E5E1977695}" destId="{A69F9D91-AAFF-4A08-AA95-CBEC67EE1CF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A0D1-87A0-44E0-869C-1857EDD1D4A7}">
      <dsp:nvSpPr>
        <dsp:cNvPr id="0" name=""/>
        <dsp:cNvSpPr/>
      </dsp:nvSpPr>
      <dsp:spPr>
        <a:xfrm>
          <a:off x="0" y="357580"/>
          <a:ext cx="10353761" cy="1216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Title I, Part A of the Elementary and Secondary Education Act:</a:t>
          </a:r>
        </a:p>
      </dsp:txBody>
      <dsp:txXfrm>
        <a:off x="59399" y="416979"/>
        <a:ext cx="10234963" cy="1098002"/>
      </dsp:txXfrm>
    </dsp:sp>
    <dsp:sp modelId="{9B23A3E8-98F6-4CA3-A224-E58B530B1EDD}">
      <dsp:nvSpPr>
        <dsp:cNvPr id="0" name=""/>
        <dsp:cNvSpPr/>
      </dsp:nvSpPr>
      <dsp:spPr>
        <a:xfrm>
          <a:off x="0" y="1574380"/>
          <a:ext cx="10353761" cy="17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32"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kern="1200" dirty="0"/>
        </a:p>
        <a:p>
          <a:pPr marL="228600" lvl="1" indent="-228600" algn="l" defTabSz="977900">
            <a:lnSpc>
              <a:spcPct val="90000"/>
            </a:lnSpc>
            <a:spcBef>
              <a:spcPct val="0"/>
            </a:spcBef>
            <a:spcAft>
              <a:spcPct val="20000"/>
            </a:spcAft>
            <a:buChar char="•"/>
          </a:pPr>
          <a:r>
            <a:rPr lang="en-US" sz="2200" kern="1200" dirty="0"/>
            <a:t>provides financial assistance to local educational agencies and schools with high numbers or high percentages of children from low-income families</a:t>
          </a:r>
        </a:p>
        <a:p>
          <a:pPr marL="228600" lvl="1" indent="-228600" algn="l" defTabSz="977900">
            <a:lnSpc>
              <a:spcPct val="90000"/>
            </a:lnSpc>
            <a:spcBef>
              <a:spcPct val="0"/>
            </a:spcBef>
            <a:spcAft>
              <a:spcPct val="20000"/>
            </a:spcAft>
            <a:buChar char="•"/>
          </a:pPr>
          <a:endParaRPr lang="en-US" sz="2200" kern="1200" dirty="0"/>
        </a:p>
        <a:p>
          <a:pPr marL="228600" lvl="1" indent="-228600" algn="l" defTabSz="977900">
            <a:lnSpc>
              <a:spcPct val="90000"/>
            </a:lnSpc>
            <a:spcBef>
              <a:spcPct val="0"/>
            </a:spcBef>
            <a:spcAft>
              <a:spcPct val="20000"/>
            </a:spcAft>
            <a:buChar char="•"/>
          </a:pPr>
          <a:r>
            <a:rPr lang="en-US" sz="2200" kern="1200" dirty="0"/>
            <a:t>to help ensure that all children meet challenging state academic standards </a:t>
          </a:r>
        </a:p>
      </dsp:txBody>
      <dsp:txXfrm>
        <a:off x="0" y="1574380"/>
        <a:ext cx="10353761" cy="1782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1084504"/>
          <a:ext cx="1080843" cy="10808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Free Meals</a:t>
          </a:r>
        </a:p>
      </dsp:txBody>
      <dsp:txXfrm>
        <a:off x="4228" y="2272896"/>
        <a:ext cx="3088125" cy="463218"/>
      </dsp:txXfrm>
    </dsp:sp>
    <dsp:sp modelId="{DD091D0A-5A25-4241-91F3-18D32B0BDD4F}">
      <dsp:nvSpPr>
        <dsp:cNvPr id="0" name=""/>
        <dsp:cNvSpPr/>
      </dsp:nvSpPr>
      <dsp:spPr>
        <a:xfrm>
          <a:off x="4228"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Family income below 130% of the poverty level</a:t>
          </a:r>
        </a:p>
      </dsp:txBody>
      <dsp:txXfrm>
        <a:off x="4228" y="2786137"/>
        <a:ext cx="3088125" cy="799478"/>
      </dsp:txXfrm>
    </dsp:sp>
    <dsp:sp modelId="{210823F6-AC1A-46E3-9D99-A319DF497539}">
      <dsp:nvSpPr>
        <dsp:cNvPr id="0" name=""/>
        <dsp:cNvSpPr/>
      </dsp:nvSpPr>
      <dsp:spPr>
        <a:xfrm>
          <a:off x="4636415" y="1084504"/>
          <a:ext cx="1080843" cy="108084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Reduced Price Meals</a:t>
          </a:r>
        </a:p>
      </dsp:txBody>
      <dsp:txXfrm>
        <a:off x="3632774" y="2272896"/>
        <a:ext cx="3088125" cy="463218"/>
      </dsp:txXfrm>
    </dsp:sp>
    <dsp:sp modelId="{7CD40649-A74C-4AD8-B9D0-2573A1955C91}">
      <dsp:nvSpPr>
        <dsp:cNvPr id="0" name=""/>
        <dsp:cNvSpPr/>
      </dsp:nvSpPr>
      <dsp:spPr>
        <a:xfrm>
          <a:off x="3632774"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Family income 130-185% of poverty level</a:t>
          </a:r>
        </a:p>
      </dsp:txBody>
      <dsp:txXfrm>
        <a:off x="3632774" y="2786137"/>
        <a:ext cx="3088125" cy="799478"/>
      </dsp:txXfrm>
    </dsp:sp>
    <dsp:sp modelId="{B0A3ABD2-C471-4A21-8AEF-3843C86919E1}">
      <dsp:nvSpPr>
        <dsp:cNvPr id="0" name=""/>
        <dsp:cNvSpPr/>
      </dsp:nvSpPr>
      <dsp:spPr>
        <a:xfrm>
          <a:off x="8264962" y="1084504"/>
          <a:ext cx="1080843" cy="108084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Direct Certification</a:t>
          </a:r>
        </a:p>
      </dsp:txBody>
      <dsp:txXfrm>
        <a:off x="7261321" y="2272896"/>
        <a:ext cx="3088125" cy="463218"/>
      </dsp:txXfrm>
    </dsp:sp>
    <dsp:sp modelId="{6418EBED-F111-425B-8EE2-06B8B2297A68}">
      <dsp:nvSpPr>
        <dsp:cNvPr id="0" name=""/>
        <dsp:cNvSpPr/>
      </dsp:nvSpPr>
      <dsp:spPr>
        <a:xfrm>
          <a:off x="7261321"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Free meals if household receives federal food security benefits</a:t>
          </a:r>
        </a:p>
      </dsp:txBody>
      <dsp:txXfrm>
        <a:off x="7261321" y="2786137"/>
        <a:ext cx="3088125" cy="799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76C40-0D1B-449E-BDD2-A8601EBAE333}">
      <dsp:nvSpPr>
        <dsp:cNvPr id="0" name=""/>
        <dsp:cNvSpPr/>
      </dsp:nvSpPr>
      <dsp:spPr>
        <a:xfrm>
          <a:off x="1151730" y="206374"/>
          <a:ext cx="4095750" cy="142240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77A5B-15AB-49E2-A5DB-CB2A3322A592}">
      <dsp:nvSpPr>
        <dsp:cNvPr id="0" name=""/>
        <dsp:cNvSpPr/>
      </dsp:nvSpPr>
      <dsp:spPr>
        <a:xfrm>
          <a:off x="2809081" y="3689350"/>
          <a:ext cx="793750" cy="508000"/>
        </a:xfrm>
        <a:prstGeom prst="down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BC3E77-ED7A-47F1-9B93-CA53381D8308}">
      <dsp:nvSpPr>
        <dsp:cNvPr id="0" name=""/>
        <dsp:cNvSpPr/>
      </dsp:nvSpPr>
      <dsp:spPr>
        <a:xfrm>
          <a:off x="1300955" y="4095750"/>
          <a:ext cx="3810000" cy="9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Low-income Student Scores per School</a:t>
          </a:r>
        </a:p>
      </dsp:txBody>
      <dsp:txXfrm>
        <a:off x="1300955" y="4095750"/>
        <a:ext cx="3810000" cy="952500"/>
      </dsp:txXfrm>
    </dsp:sp>
    <dsp:sp modelId="{6AC184C1-E072-457C-8ECA-2EADD844C453}">
      <dsp:nvSpPr>
        <dsp:cNvPr id="0" name=""/>
        <dsp:cNvSpPr/>
      </dsp:nvSpPr>
      <dsp:spPr>
        <a:xfrm>
          <a:off x="2640806" y="173863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FRPM</a:t>
          </a:r>
        </a:p>
      </dsp:txBody>
      <dsp:txXfrm>
        <a:off x="2850042" y="1947866"/>
        <a:ext cx="1010278" cy="1010278"/>
      </dsp:txXfrm>
    </dsp:sp>
    <dsp:sp modelId="{9D842574-D935-457B-A37A-DF7D5EA9A69F}">
      <dsp:nvSpPr>
        <dsp:cNvPr id="0" name=""/>
        <dsp:cNvSpPr/>
      </dsp:nvSpPr>
      <dsp:spPr>
        <a:xfrm>
          <a:off x="1618455" y="66675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ACT</a:t>
          </a:r>
        </a:p>
      </dsp:txBody>
      <dsp:txXfrm>
        <a:off x="1827691" y="875986"/>
        <a:ext cx="1010278" cy="1010278"/>
      </dsp:txXfrm>
    </dsp:sp>
    <dsp:sp modelId="{033593EC-6187-4F0B-9E1B-DAFD225B0D7A}">
      <dsp:nvSpPr>
        <dsp:cNvPr id="0" name=""/>
        <dsp:cNvSpPr/>
      </dsp:nvSpPr>
      <dsp:spPr>
        <a:xfrm>
          <a:off x="3078956" y="32131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SAT</a:t>
          </a:r>
        </a:p>
      </dsp:txBody>
      <dsp:txXfrm>
        <a:off x="3288192" y="530546"/>
        <a:ext cx="1010278" cy="1010278"/>
      </dsp:txXfrm>
    </dsp:sp>
    <dsp:sp modelId="{A69F9D91-AAFF-4A08-AA95-CBEC67EE1CF3}">
      <dsp:nvSpPr>
        <dsp:cNvPr id="0" name=""/>
        <dsp:cNvSpPr/>
      </dsp:nvSpPr>
      <dsp:spPr>
        <a:xfrm>
          <a:off x="983455" y="31749"/>
          <a:ext cx="4445000" cy="3556000"/>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24B5-BC78-4AA9-B63C-75676A61E422}" type="datetimeFigureOut">
              <a:rPr lang="en-US" smtClean="0"/>
              <a:t>3/26/2022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A8123-B062-49E6-B53F-27C42BD29CE9}" type="slidenum">
              <a:rPr lang="en-US" smtClean="0"/>
              <a:t>‹#›</a:t>
            </a:fld>
            <a:endParaRPr lang="en-US"/>
          </a:p>
        </p:txBody>
      </p:sp>
    </p:spTree>
    <p:extLst>
      <p:ext uri="{BB962C8B-B14F-4D97-AF65-F5344CB8AC3E}">
        <p14:creationId xmlns:p14="http://schemas.microsoft.com/office/powerpoint/2010/main" val="162740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will be geared towards </a:t>
            </a:r>
            <a:r>
              <a:rPr lang="en-US" b="1" dirty="0"/>
              <a:t>grant program and state education budget decision makers </a:t>
            </a:r>
            <a:r>
              <a:rPr lang="en-US" dirty="0"/>
              <a:t>for grant eligibility determination and program funding.</a:t>
            </a:r>
          </a:p>
        </p:txBody>
      </p:sp>
      <p:sp>
        <p:nvSpPr>
          <p:cNvPr id="4" name="Slide Number Placeholder 3"/>
          <p:cNvSpPr>
            <a:spLocks noGrp="1"/>
          </p:cNvSpPr>
          <p:nvPr>
            <p:ph type="sldNum" sz="quarter" idx="5"/>
          </p:nvPr>
        </p:nvSpPr>
        <p:spPr/>
        <p:txBody>
          <a:bodyPr/>
          <a:lstStyle/>
          <a:p>
            <a:fld id="{A23A8123-B062-49E6-B53F-27C42BD29CE9}" type="slidenum">
              <a:rPr lang="en-US" smtClean="0"/>
              <a:t>2</a:t>
            </a:fld>
            <a:endParaRPr lang="en-US"/>
          </a:p>
        </p:txBody>
      </p:sp>
    </p:spTree>
    <p:extLst>
      <p:ext uri="{BB962C8B-B14F-4D97-AF65-F5344CB8AC3E}">
        <p14:creationId xmlns:p14="http://schemas.microsoft.com/office/powerpoint/2010/main" val="95642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aims to identify the schools with the most Free and Reduced-Priced Meal (FRPM) program participation and the twelfth grader’s aggregate scores on the ACT and SAT so that Title I program leaders can determine funding or grant eligibility. These grants and funding could help improve ACT and SAT scores of children from low-income families to help ensure that all children meet challenging state academic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FFFF"/>
                </a:solidFill>
                <a:effectLst/>
                <a:latin typeface="Consolas" panose="020B0609020204030204" pitchFamily="49" charset="0"/>
              </a:rPr>
              <a:t>Project hypothesis: students in low-income schools are not meeting/exceeding the benchmark for SAT Math, Evidence-Based Reading &amp; Writing (ERW), and ACT composite scores. This project aims to explore a possible correlation between the schools with the most Free and Reduced-Priced Meal participation and their scores on the ACT and SAT so that Title I program leaders can determine funding or grant eligibility. These grants and funding sources could help improve ACT and SAT scores of children from low-income families to help ensure that all children meet challenging state academic standards.</a:t>
            </a:r>
          </a:p>
        </p:txBody>
      </p:sp>
      <p:sp>
        <p:nvSpPr>
          <p:cNvPr id="4" name="Slide Number Placeholder 3"/>
          <p:cNvSpPr>
            <a:spLocks noGrp="1"/>
          </p:cNvSpPr>
          <p:nvPr>
            <p:ph type="sldNum" sz="quarter" idx="5"/>
          </p:nvPr>
        </p:nvSpPr>
        <p:spPr/>
        <p:txBody>
          <a:bodyPr/>
          <a:lstStyle/>
          <a:p>
            <a:fld id="{A23A8123-B062-49E6-B53F-27C42BD29CE9}" type="slidenum">
              <a:rPr lang="en-US" smtClean="0"/>
              <a:t>3</a:t>
            </a:fld>
            <a:endParaRPr lang="en-US"/>
          </a:p>
        </p:txBody>
      </p:sp>
    </p:spTree>
    <p:extLst>
      <p:ext uri="{BB962C8B-B14F-4D97-AF65-F5344CB8AC3E}">
        <p14:creationId xmlns:p14="http://schemas.microsoft.com/office/powerpoint/2010/main" val="699529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often used as an indicator of low-income status for the students and families.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Title I, Part A of the Elementary and Secondary Education Act provides financial assistance to local educational agencies and schools with high numbers or high percentages of children from low-income families to help ensure that all children meet challenging state academic standards. </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5</a:t>
            </a:fld>
            <a:endParaRPr lang="en-US"/>
          </a:p>
        </p:txBody>
      </p:sp>
    </p:spTree>
    <p:extLst>
      <p:ext uri="{BB962C8B-B14F-4D97-AF65-F5344CB8AC3E}">
        <p14:creationId xmlns:p14="http://schemas.microsoft.com/office/powerpoint/2010/main" val="425628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Supplemental Nutrition Assistance Program (SNAP), </a:t>
            </a:r>
          </a:p>
          <a:p>
            <a:pPr marL="228600" indent="-228600">
              <a:buFont typeface="+mj-lt"/>
              <a:buAutoNum type="arabicPeriod"/>
            </a:pPr>
            <a:r>
              <a:rPr lang="en-US" dirty="0"/>
              <a:t>Temporary Assistance for Needy Families (TANF), </a:t>
            </a:r>
          </a:p>
          <a:p>
            <a:pPr marL="228600" indent="-228600">
              <a:buFont typeface="+mj-lt"/>
              <a:buAutoNum type="arabicPeriod"/>
            </a:pPr>
            <a:r>
              <a:rPr lang="en-US" dirty="0"/>
              <a:t>Food Distribution Program on Indian Reservations (FDPIR)</a:t>
            </a:r>
          </a:p>
          <a:p>
            <a:endParaRPr lang="en-US" dirty="0"/>
          </a:p>
          <a:p>
            <a:r>
              <a:rPr lang="en-US" dirty="0"/>
              <a:t>children who are:</a:t>
            </a:r>
          </a:p>
          <a:p>
            <a:pPr marL="171450" indent="-171450">
              <a:buFont typeface="Arial" panose="020B0604020202020204" pitchFamily="34" charset="0"/>
              <a:buChar char="•"/>
            </a:pPr>
            <a:r>
              <a:rPr lang="en-US" dirty="0"/>
              <a:t>Migrant</a:t>
            </a:r>
          </a:p>
          <a:p>
            <a:pPr marL="171450" indent="-171450">
              <a:buFont typeface="Arial" panose="020B0604020202020204" pitchFamily="34" charset="0"/>
              <a:buChar char="•"/>
            </a:pPr>
            <a:r>
              <a:rPr lang="en-US" dirty="0"/>
              <a:t>Homeless</a:t>
            </a:r>
          </a:p>
          <a:p>
            <a:pPr marL="171450" indent="-171450">
              <a:buFont typeface="Arial" panose="020B0604020202020204" pitchFamily="34" charset="0"/>
              <a:buChar char="•"/>
            </a:pPr>
            <a:r>
              <a:rPr lang="en-US" dirty="0"/>
              <a:t>In foster care</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6</a:t>
            </a:fld>
            <a:endParaRPr lang="en-US"/>
          </a:p>
        </p:txBody>
      </p:sp>
    </p:spTree>
    <p:extLst>
      <p:ext uri="{BB962C8B-B14F-4D97-AF65-F5344CB8AC3E}">
        <p14:creationId xmlns:p14="http://schemas.microsoft.com/office/powerpoint/2010/main" val="247738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Schools may report all students as eligible for FRPM regardless of economic status, since all students are provided free meals.</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7</a:t>
            </a:fld>
            <a:endParaRPr lang="en-US"/>
          </a:p>
        </p:txBody>
      </p:sp>
    </p:spTree>
    <p:extLst>
      <p:ext uri="{BB962C8B-B14F-4D97-AF65-F5344CB8AC3E}">
        <p14:creationId xmlns:p14="http://schemas.microsoft.com/office/powerpoint/2010/main" val="418859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exams are used to gauge readiness for college.</a:t>
            </a:r>
          </a:p>
          <a:p>
            <a:r>
              <a:rPr lang="en-US" dirty="0"/>
              <a:t>Class of 2019 exams:</a:t>
            </a:r>
          </a:p>
          <a:p>
            <a:pPr lvl="1"/>
            <a:r>
              <a:rPr lang="en-US" dirty="0"/>
              <a:t>ACT: 1.78 million students</a:t>
            </a:r>
          </a:p>
          <a:p>
            <a:pPr lvl="1"/>
            <a:r>
              <a:rPr lang="en-US" dirty="0"/>
              <a:t>SAT: 2.2 million students</a:t>
            </a:r>
          </a:p>
          <a:p>
            <a:r>
              <a:rPr lang="en-US" dirty="0"/>
              <a:t>Cost for exams:</a:t>
            </a:r>
          </a:p>
          <a:p>
            <a:r>
              <a:rPr lang="en-US" dirty="0"/>
              <a:t>ACT $50.50 - $67.00 (with writing)</a:t>
            </a:r>
          </a:p>
          <a:p>
            <a:r>
              <a:rPr lang="en-US" dirty="0"/>
              <a:t>SAT $47.50 - $64.50 (with essay)</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8</a:t>
            </a:fld>
            <a:endParaRPr lang="en-US"/>
          </a:p>
        </p:txBody>
      </p:sp>
    </p:spTree>
    <p:extLst>
      <p:ext uri="{BB962C8B-B14F-4D97-AF65-F5344CB8AC3E}">
        <p14:creationId xmlns:p14="http://schemas.microsoft.com/office/powerpoint/2010/main" val="157217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school’s edibility for FRPM increases, their test scores decrease.</a:t>
            </a:r>
          </a:p>
        </p:txBody>
      </p:sp>
      <p:sp>
        <p:nvSpPr>
          <p:cNvPr id="4" name="Slide Number Placeholder 3"/>
          <p:cNvSpPr>
            <a:spLocks noGrp="1"/>
          </p:cNvSpPr>
          <p:nvPr>
            <p:ph type="sldNum" sz="quarter" idx="5"/>
          </p:nvPr>
        </p:nvSpPr>
        <p:spPr/>
        <p:txBody>
          <a:bodyPr/>
          <a:lstStyle/>
          <a:p>
            <a:fld id="{A23A8123-B062-49E6-B53F-27C42BD29CE9}" type="slidenum">
              <a:rPr lang="en-US" smtClean="0"/>
              <a:t>11</a:t>
            </a:fld>
            <a:endParaRPr lang="en-US"/>
          </a:p>
        </p:txBody>
      </p:sp>
    </p:spTree>
    <p:extLst>
      <p:ext uri="{BB962C8B-B14F-4D97-AF65-F5344CB8AC3E}">
        <p14:creationId xmlns:p14="http://schemas.microsoft.com/office/powerpoint/2010/main" val="427254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school’s edibility for FRPM increases, their test scores decrease.</a:t>
            </a:r>
          </a:p>
        </p:txBody>
      </p:sp>
      <p:sp>
        <p:nvSpPr>
          <p:cNvPr id="4" name="Slide Number Placeholder 3"/>
          <p:cNvSpPr>
            <a:spLocks noGrp="1"/>
          </p:cNvSpPr>
          <p:nvPr>
            <p:ph type="sldNum" sz="quarter" idx="5"/>
          </p:nvPr>
        </p:nvSpPr>
        <p:spPr/>
        <p:txBody>
          <a:bodyPr/>
          <a:lstStyle/>
          <a:p>
            <a:fld id="{A23A8123-B062-49E6-B53F-27C42BD29CE9}" type="slidenum">
              <a:rPr lang="en-US" smtClean="0"/>
              <a:t>12</a:t>
            </a:fld>
            <a:endParaRPr lang="en-US"/>
          </a:p>
        </p:txBody>
      </p:sp>
    </p:spTree>
    <p:extLst>
      <p:ext uri="{BB962C8B-B14F-4D97-AF65-F5344CB8AC3E}">
        <p14:creationId xmlns:p14="http://schemas.microsoft.com/office/powerpoint/2010/main" val="167711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with fee waivers, students may not be able to afford the preparatory practice tests which continues to put their peers at an advantage.</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14</a:t>
            </a:fld>
            <a:endParaRPr lang="en-US"/>
          </a:p>
        </p:txBody>
      </p:sp>
    </p:spTree>
    <p:extLst>
      <p:ext uri="{BB962C8B-B14F-4D97-AF65-F5344CB8AC3E}">
        <p14:creationId xmlns:p14="http://schemas.microsoft.com/office/powerpoint/2010/main" val="153885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cde.ca.gov/ds/ad/filessp.asp" TargetMode="External"/><Relationship Id="rId7" Type="http://schemas.openxmlformats.org/officeDocument/2006/relationships/hyperlink" Target="https://bestpractices.nokidhungry.org/" TargetMode="External"/><Relationship Id="rId2" Type="http://schemas.openxmlformats.org/officeDocument/2006/relationships/hyperlink" Target="https://www.federalregister.gov/documents/2018/05/08/2018-09679/child-nutrition-programs-income-eligibility-guidelines" TargetMode="External"/><Relationship Id="rId1" Type="http://schemas.openxmlformats.org/officeDocument/2006/relationships/slideLayout" Target="../slideLayouts/slideLayout2.xml"/><Relationship Id="rId6" Type="http://schemas.openxmlformats.org/officeDocument/2006/relationships/hyperlink" Target="https://nces.ed.gov/blogs/nces/post/understanding-school-lunch-eligibility-in-the-common-core-of-data" TargetMode="External"/><Relationship Id="rId5" Type="http://schemas.openxmlformats.org/officeDocument/2006/relationships/hyperlink" Target="https://www2.ed.gov/programs/titleiparta/index.html" TargetMode="External"/><Relationship Id="rId4" Type="http://schemas.openxmlformats.org/officeDocument/2006/relationships/hyperlink" Target="https://www.cde.ca.gov/ds/ad/filesspfrpm.as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linkedin.com/in/brandiehatch/"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brandiehatch.com/" TargetMode="External"/><Relationship Id="rId5" Type="http://schemas.openxmlformats.org/officeDocument/2006/relationships/image" Target="../media/image3.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news/story/cal-state-says-no-need-for-sat-act-4719489/"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5" y="1673524"/>
            <a:ext cx="3618004" cy="2766592"/>
          </a:xfrm>
        </p:spPr>
        <p:txBody>
          <a:bodyPr>
            <a:normAutofit fontScale="90000"/>
          </a:bodyPr>
          <a:lstStyle/>
          <a:p>
            <a:pPr algn="l"/>
            <a:r>
              <a:rPr lang="en-US" sz="4000" dirty="0"/>
              <a:t>2019 ACT &amp; SAT Scores: Schools with High Free &amp; Reduced-Price Meals, California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56431" y="4916725"/>
            <a:ext cx="3485072" cy="401462"/>
          </a:xfrm>
        </p:spPr>
        <p:txBody>
          <a:bodyPr>
            <a:normAutofit fontScale="92500" lnSpcReduction="20000"/>
          </a:bodyPr>
          <a:lstStyle/>
          <a:p>
            <a:pPr algn="l"/>
            <a:r>
              <a:rPr lang="en-US" sz="2300" dirty="0">
                <a:solidFill>
                  <a:srgbClr val="5792BA"/>
                </a:solidFill>
              </a:rPr>
              <a:t>Brandie Hatch</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9315-E2C7-4478-B82B-1D4B31A1441E}"/>
              </a:ext>
            </a:extLst>
          </p:cNvPr>
          <p:cNvSpPr>
            <a:spLocks noGrp="1"/>
          </p:cNvSpPr>
          <p:nvPr>
            <p:ph type="title"/>
          </p:nvPr>
        </p:nvSpPr>
        <p:spPr/>
        <p:txBody>
          <a:bodyPr/>
          <a:lstStyle/>
          <a:p>
            <a:r>
              <a:rPr lang="en-US"/>
              <a:t>Primary Findings</a:t>
            </a:r>
            <a:endParaRPr lang="en-US" dirty="0"/>
          </a:p>
        </p:txBody>
      </p:sp>
      <p:sp>
        <p:nvSpPr>
          <p:cNvPr id="3" name="Text Placeholder 2">
            <a:extLst>
              <a:ext uri="{FF2B5EF4-FFF2-40B4-BE49-F238E27FC236}">
                <a16:creationId xmlns:a16="http://schemas.microsoft.com/office/drawing/2014/main" id="{D99A3657-9042-4B8B-BA34-660F333625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025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26D2-6682-474E-9E32-1FDFAD8C367F}"/>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br>
              <a:rPr lang="en-US" sz="4200" dirty="0"/>
            </a:br>
            <a:r>
              <a:rPr lang="en-US" sz="4200" dirty="0"/>
              <a:t>Increased FRPM Eligibility Typically Means Lower Scores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805E042-9015-4605-86CF-F8CCBB6FBB87}"/>
              </a:ext>
            </a:extLst>
          </p:cNvPr>
          <p:cNvPicPr>
            <a:picLocks noGrp="1" noChangeAspect="1"/>
          </p:cNvPicPr>
          <p:nvPr>
            <p:ph idx="1"/>
          </p:nvPr>
        </p:nvPicPr>
        <p:blipFill rotWithShape="1">
          <a:blip r:embed="rId4"/>
          <a:srcRect l="7282" t="2252"/>
          <a:stretch/>
        </p:blipFill>
        <p:spPr>
          <a:xfrm>
            <a:off x="5368829" y="962353"/>
            <a:ext cx="6110011" cy="5368873"/>
          </a:xfrm>
          <a:prstGeom prst="rect">
            <a:avLst/>
          </a:prstGeom>
          <a:ln>
            <a:noFill/>
          </a:ln>
        </p:spPr>
      </p:pic>
      <p:sp>
        <p:nvSpPr>
          <p:cNvPr id="6" name="Rectangle 5">
            <a:extLst>
              <a:ext uri="{FF2B5EF4-FFF2-40B4-BE49-F238E27FC236}">
                <a16:creationId xmlns:a16="http://schemas.microsoft.com/office/drawing/2014/main" id="{049F98EC-553C-45D5-99D2-30E3EE0F9EA8}"/>
              </a:ext>
            </a:extLst>
          </p:cNvPr>
          <p:cNvSpPr/>
          <p:nvPr/>
        </p:nvSpPr>
        <p:spPr>
          <a:xfrm>
            <a:off x="6095999" y="5741581"/>
            <a:ext cx="4929963" cy="1540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DF514C-3521-4AE2-ADD9-C65E8E489638}"/>
              </a:ext>
            </a:extLst>
          </p:cNvPr>
          <p:cNvPicPr>
            <a:picLocks noChangeAspect="1"/>
          </p:cNvPicPr>
          <p:nvPr/>
        </p:nvPicPr>
        <p:blipFill>
          <a:blip r:embed="rId5"/>
          <a:stretch>
            <a:fillRect/>
          </a:stretch>
        </p:blipFill>
        <p:spPr>
          <a:xfrm>
            <a:off x="6155582" y="377533"/>
            <a:ext cx="4810796" cy="409632"/>
          </a:xfrm>
          <a:prstGeom prst="rect">
            <a:avLst/>
          </a:prstGeom>
        </p:spPr>
      </p:pic>
    </p:spTree>
    <p:extLst>
      <p:ext uri="{BB962C8B-B14F-4D97-AF65-F5344CB8AC3E}">
        <p14:creationId xmlns:p14="http://schemas.microsoft.com/office/powerpoint/2010/main" val="390417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26D2-6682-474E-9E32-1FDFAD8C367F}"/>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br>
              <a:rPr lang="en-US" sz="4200" dirty="0"/>
            </a:br>
            <a:br>
              <a:rPr lang="en-US" sz="4200" dirty="0"/>
            </a:br>
            <a:r>
              <a:rPr lang="en-US" sz="4200" dirty="0"/>
              <a:t>Increased FRPM Eligibility Typically Means Lower Scores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805E042-9015-4605-86CF-F8CCBB6FBB87}"/>
              </a:ext>
            </a:extLst>
          </p:cNvPr>
          <p:cNvPicPr>
            <a:picLocks noGrp="1" noChangeAspect="1"/>
          </p:cNvPicPr>
          <p:nvPr>
            <p:ph idx="1"/>
          </p:nvPr>
        </p:nvPicPr>
        <p:blipFill rotWithShape="1">
          <a:blip r:embed="rId4"/>
          <a:srcRect l="7282" t="2252"/>
          <a:stretch/>
        </p:blipFill>
        <p:spPr>
          <a:xfrm>
            <a:off x="5368829" y="962353"/>
            <a:ext cx="6110011" cy="5368873"/>
          </a:xfrm>
          <a:prstGeom prst="rect">
            <a:avLst/>
          </a:prstGeom>
          <a:ln>
            <a:noFill/>
          </a:ln>
        </p:spPr>
      </p:pic>
      <p:sp>
        <p:nvSpPr>
          <p:cNvPr id="6" name="Rectangle 5">
            <a:extLst>
              <a:ext uri="{FF2B5EF4-FFF2-40B4-BE49-F238E27FC236}">
                <a16:creationId xmlns:a16="http://schemas.microsoft.com/office/drawing/2014/main" id="{049F98EC-553C-45D5-99D2-30E3EE0F9EA8}"/>
              </a:ext>
            </a:extLst>
          </p:cNvPr>
          <p:cNvSpPr/>
          <p:nvPr/>
        </p:nvSpPr>
        <p:spPr>
          <a:xfrm>
            <a:off x="6095999" y="5741581"/>
            <a:ext cx="4929963" cy="1540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4FE2DB5-06DA-4F8C-86E7-C3450BA5B449}"/>
              </a:ext>
            </a:extLst>
          </p:cNvPr>
          <p:cNvCxnSpPr/>
          <p:nvPr/>
        </p:nvCxnSpPr>
        <p:spPr>
          <a:xfrm>
            <a:off x="6328143" y="1222744"/>
            <a:ext cx="4465674" cy="441251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2F9DA61-B36C-4D57-AC77-20B21D6DCA39}"/>
              </a:ext>
            </a:extLst>
          </p:cNvPr>
          <p:cNvPicPr>
            <a:picLocks noChangeAspect="1"/>
          </p:cNvPicPr>
          <p:nvPr/>
        </p:nvPicPr>
        <p:blipFill>
          <a:blip r:embed="rId5"/>
          <a:stretch>
            <a:fillRect/>
          </a:stretch>
        </p:blipFill>
        <p:spPr>
          <a:xfrm>
            <a:off x="6155582" y="377533"/>
            <a:ext cx="4810796" cy="409632"/>
          </a:xfrm>
          <a:prstGeom prst="rect">
            <a:avLst/>
          </a:prstGeom>
        </p:spPr>
      </p:pic>
    </p:spTree>
    <p:extLst>
      <p:ext uri="{BB962C8B-B14F-4D97-AF65-F5344CB8AC3E}">
        <p14:creationId xmlns:p14="http://schemas.microsoft.com/office/powerpoint/2010/main" val="33856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397E-49FB-4940-AB3D-A4F09715D871}"/>
              </a:ext>
            </a:extLst>
          </p:cNvPr>
          <p:cNvSpPr>
            <a:spLocks noGrp="1"/>
          </p:cNvSpPr>
          <p:nvPr>
            <p:ph type="title"/>
          </p:nvPr>
        </p:nvSpPr>
        <p:spPr/>
        <p:txBody>
          <a:bodyPr>
            <a:noAutofit/>
          </a:bodyPr>
          <a:lstStyle/>
          <a:p>
            <a:r>
              <a:rPr lang="en-US" sz="3200" dirty="0"/>
              <a:t>Five Schools with the Highest FRPM Eligibility and Lowest Number of Students to Exceed Exam Benchmarks</a:t>
            </a:r>
          </a:p>
        </p:txBody>
      </p:sp>
      <p:graphicFrame>
        <p:nvGraphicFramePr>
          <p:cNvPr id="4" name="Table 4">
            <a:extLst>
              <a:ext uri="{FF2B5EF4-FFF2-40B4-BE49-F238E27FC236}">
                <a16:creationId xmlns:a16="http://schemas.microsoft.com/office/drawing/2014/main" id="{9499AF18-CB98-4EC7-8E3A-5AB72EB9800D}"/>
              </a:ext>
            </a:extLst>
          </p:cNvPr>
          <p:cNvGraphicFramePr>
            <a:graphicFrameLocks noGrp="1"/>
          </p:cNvGraphicFramePr>
          <p:nvPr>
            <p:ph idx="1"/>
            <p:extLst>
              <p:ext uri="{D42A27DB-BD31-4B8C-83A1-F6EECF244321}">
                <p14:modId xmlns:p14="http://schemas.microsoft.com/office/powerpoint/2010/main" val="751841818"/>
              </p:ext>
            </p:extLst>
          </p:nvPr>
        </p:nvGraphicFramePr>
        <p:xfrm>
          <a:off x="914400" y="2076450"/>
          <a:ext cx="10353672" cy="3804285"/>
        </p:xfrm>
        <a:graphic>
          <a:graphicData uri="http://schemas.openxmlformats.org/drawingml/2006/table">
            <a:tbl>
              <a:tblPr firstRow="1" bandRow="1">
                <a:tableStyleId>{5C22544A-7EE6-4342-B048-85BDC9FD1C3A}</a:tableStyleId>
              </a:tblPr>
              <a:tblGrid>
                <a:gridCol w="1531088">
                  <a:extLst>
                    <a:ext uri="{9D8B030D-6E8A-4147-A177-3AD203B41FA5}">
                      <a16:colId xmlns:a16="http://schemas.microsoft.com/office/drawing/2014/main" val="1820143662"/>
                    </a:ext>
                  </a:extLst>
                </a:gridCol>
                <a:gridCol w="1116419">
                  <a:extLst>
                    <a:ext uri="{9D8B030D-6E8A-4147-A177-3AD203B41FA5}">
                      <a16:colId xmlns:a16="http://schemas.microsoft.com/office/drawing/2014/main" val="3617098158"/>
                    </a:ext>
                  </a:extLst>
                </a:gridCol>
                <a:gridCol w="871870">
                  <a:extLst>
                    <a:ext uri="{9D8B030D-6E8A-4147-A177-3AD203B41FA5}">
                      <a16:colId xmlns:a16="http://schemas.microsoft.com/office/drawing/2014/main" val="1121512160"/>
                    </a:ext>
                  </a:extLst>
                </a:gridCol>
                <a:gridCol w="1082255">
                  <a:extLst>
                    <a:ext uri="{9D8B030D-6E8A-4147-A177-3AD203B41FA5}">
                      <a16:colId xmlns:a16="http://schemas.microsoft.com/office/drawing/2014/main" val="2961520086"/>
                    </a:ext>
                  </a:extLst>
                </a:gridCol>
                <a:gridCol w="1150408">
                  <a:extLst>
                    <a:ext uri="{9D8B030D-6E8A-4147-A177-3AD203B41FA5}">
                      <a16:colId xmlns:a16="http://schemas.microsoft.com/office/drawing/2014/main" val="3182531239"/>
                    </a:ext>
                  </a:extLst>
                </a:gridCol>
                <a:gridCol w="1150408">
                  <a:extLst>
                    <a:ext uri="{9D8B030D-6E8A-4147-A177-3AD203B41FA5}">
                      <a16:colId xmlns:a16="http://schemas.microsoft.com/office/drawing/2014/main" val="599365735"/>
                    </a:ext>
                  </a:extLst>
                </a:gridCol>
                <a:gridCol w="1150408">
                  <a:extLst>
                    <a:ext uri="{9D8B030D-6E8A-4147-A177-3AD203B41FA5}">
                      <a16:colId xmlns:a16="http://schemas.microsoft.com/office/drawing/2014/main" val="1534105167"/>
                    </a:ext>
                  </a:extLst>
                </a:gridCol>
                <a:gridCol w="1150408">
                  <a:extLst>
                    <a:ext uri="{9D8B030D-6E8A-4147-A177-3AD203B41FA5}">
                      <a16:colId xmlns:a16="http://schemas.microsoft.com/office/drawing/2014/main" val="1515744338"/>
                    </a:ext>
                  </a:extLst>
                </a:gridCol>
                <a:gridCol w="1150408">
                  <a:extLst>
                    <a:ext uri="{9D8B030D-6E8A-4147-A177-3AD203B41FA5}">
                      <a16:colId xmlns:a16="http://schemas.microsoft.com/office/drawing/2014/main" val="1204435136"/>
                    </a:ext>
                  </a:extLst>
                </a:gridCol>
              </a:tblGrid>
              <a:tr h="370840">
                <a:tc>
                  <a:txBody>
                    <a:bodyPr/>
                    <a:lstStyle/>
                    <a:p>
                      <a:pPr algn="ctr" fontAlgn="b"/>
                      <a:r>
                        <a:rPr lang="en-US" sz="1600" b="1" i="0" u="none" strike="noStrike" dirty="0">
                          <a:solidFill>
                            <a:srgbClr val="000000"/>
                          </a:solidFill>
                          <a:effectLst/>
                          <a:latin typeface="Calibri" panose="020F0502020204030204" pitchFamily="34" charset="0"/>
                        </a:rPr>
                        <a:t>School Name</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Students Enrolled at School</a:t>
                      </a:r>
                    </a:p>
                  </a:txBody>
                  <a:tcPr marL="9525" marR="9525" marT="9525" marB="0" anchor="ctr"/>
                </a:tc>
                <a:tc>
                  <a:txBody>
                    <a:bodyPr/>
                    <a:lstStyle/>
                    <a:p>
                      <a:pPr marL="0" algn="ctr" defTabSz="457200" rtl="0" eaLnBrk="1" fontAlgn="b" latinLnBrk="0" hangingPunct="1"/>
                      <a:r>
                        <a:rPr lang="en-US" sz="1600" b="1" i="0" u="none" strike="noStrike" kern="1200" dirty="0">
                          <a:solidFill>
                            <a:srgbClr val="000000"/>
                          </a:solidFill>
                          <a:effectLst/>
                          <a:latin typeface="Calibri" panose="020F0502020204030204" pitchFamily="34" charset="0"/>
                          <a:ea typeface="+mn-ea"/>
                          <a:cs typeface="+mn-cs"/>
                        </a:rPr>
                        <a:t>Number Eligible FRPM</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Number of Test Takers</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Number of Student Scores &gt;= 21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Percentage  of Student Scores &gt;= 21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Number of Test Takers</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Number of Student Meet Benchmark</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Percent of Student Meet Benchmark</a:t>
                      </a:r>
                    </a:p>
                  </a:txBody>
                  <a:tcPr marL="9525" marR="9525" marT="9525" marB="0" anchor="ctr"/>
                </a:tc>
                <a:extLst>
                  <a:ext uri="{0D108BD9-81ED-4DB2-BD59-A6C34878D82A}">
                    <a16:rowId xmlns:a16="http://schemas.microsoft.com/office/drawing/2014/main" val="817681868"/>
                  </a:ext>
                </a:extLst>
              </a:tr>
              <a:tr h="563880">
                <a:tc>
                  <a:txBody>
                    <a:bodyPr/>
                    <a:lstStyle/>
                    <a:p>
                      <a:pPr algn="l" fontAlgn="b"/>
                      <a:r>
                        <a:rPr lang="en-US" sz="1600" b="0" i="0" u="none" strike="noStrike">
                          <a:solidFill>
                            <a:srgbClr val="000000"/>
                          </a:solidFill>
                          <a:effectLst/>
                          <a:latin typeface="Calibri" panose="020F0502020204030204" pitchFamily="34" charset="0"/>
                        </a:rPr>
                        <a:t>Mira Monte High</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2468</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2280</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13</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174</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16.67</a:t>
                      </a:r>
                    </a:p>
                  </a:txBody>
                  <a:tcPr marL="9525" marR="9525" marT="38100" marB="38100" anchor="ctr"/>
                </a:tc>
                <a:extLst>
                  <a:ext uri="{0D108BD9-81ED-4DB2-BD59-A6C34878D82A}">
                    <a16:rowId xmlns:a16="http://schemas.microsoft.com/office/drawing/2014/main" val="542836099"/>
                  </a:ext>
                </a:extLst>
              </a:tr>
              <a:tr h="563880">
                <a:tc>
                  <a:txBody>
                    <a:bodyPr/>
                    <a:lstStyle/>
                    <a:p>
                      <a:pPr algn="l" fontAlgn="b"/>
                      <a:r>
                        <a:rPr lang="en-US" sz="1600" b="0" i="0" u="none" strike="noStrike">
                          <a:solidFill>
                            <a:srgbClr val="000000"/>
                          </a:solidFill>
                          <a:effectLst/>
                          <a:latin typeface="Calibri" panose="020F0502020204030204" pitchFamily="34" charset="0"/>
                        </a:rPr>
                        <a:t>Katella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2718</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2199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38.89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199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42</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21.11</a:t>
                      </a:r>
                    </a:p>
                  </a:txBody>
                  <a:tcPr marL="9525" marR="9525" marT="38100" marB="38100" anchor="ctr"/>
                </a:tc>
                <a:extLst>
                  <a:ext uri="{0D108BD9-81ED-4DB2-BD59-A6C34878D82A}">
                    <a16:rowId xmlns:a16="http://schemas.microsoft.com/office/drawing/2014/main" val="1531075270"/>
                  </a:ext>
                </a:extLst>
              </a:tr>
              <a:tr h="563880">
                <a:tc>
                  <a:txBody>
                    <a:bodyPr/>
                    <a:lstStyle/>
                    <a:p>
                      <a:pPr algn="l" fontAlgn="b"/>
                      <a:r>
                        <a:rPr lang="en-US" sz="1600" b="0" i="0" u="none" strike="noStrike">
                          <a:solidFill>
                            <a:srgbClr val="000000"/>
                          </a:solidFill>
                          <a:effectLst/>
                          <a:latin typeface="Calibri" panose="020F0502020204030204" pitchFamily="34" charset="0"/>
                        </a:rPr>
                        <a:t>Eisenhower Senior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2360</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2173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63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15</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23.81</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124</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35</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28.23</a:t>
                      </a:r>
                    </a:p>
                  </a:txBody>
                  <a:tcPr marL="9525" marR="9525" marT="38100" marB="38100" anchor="ctr"/>
                </a:tc>
                <a:extLst>
                  <a:ext uri="{0D108BD9-81ED-4DB2-BD59-A6C34878D82A}">
                    <a16:rowId xmlns:a16="http://schemas.microsoft.com/office/drawing/2014/main" val="2757746658"/>
                  </a:ext>
                </a:extLst>
              </a:tr>
              <a:tr h="563880">
                <a:tc>
                  <a:txBody>
                    <a:bodyPr/>
                    <a:lstStyle/>
                    <a:p>
                      <a:pPr algn="l" fontAlgn="b"/>
                      <a:r>
                        <a:rPr lang="en-US" sz="1600" b="0" i="0" u="none" strike="noStrike">
                          <a:solidFill>
                            <a:srgbClr val="000000"/>
                          </a:solidFill>
                          <a:effectLst/>
                          <a:latin typeface="Calibri" panose="020F0502020204030204" pitchFamily="34" charset="0"/>
                        </a:rPr>
                        <a:t>Palmdale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2523</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2049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25</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108</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15.74</a:t>
                      </a:r>
                    </a:p>
                  </a:txBody>
                  <a:tcPr marL="9525" marR="9525" marT="38100" marB="38100" anchor="ctr"/>
                </a:tc>
                <a:extLst>
                  <a:ext uri="{0D108BD9-81ED-4DB2-BD59-A6C34878D82A}">
                    <a16:rowId xmlns:a16="http://schemas.microsoft.com/office/drawing/2014/main" val="1251337008"/>
                  </a:ext>
                </a:extLst>
              </a:tr>
              <a:tr h="563880">
                <a:tc>
                  <a:txBody>
                    <a:bodyPr/>
                    <a:lstStyle/>
                    <a:p>
                      <a:pPr algn="l" fontAlgn="b"/>
                      <a:r>
                        <a:rPr lang="en-US" sz="1600" b="0" i="0" u="none" strike="noStrike">
                          <a:solidFill>
                            <a:srgbClr val="000000"/>
                          </a:solidFill>
                          <a:effectLst/>
                          <a:latin typeface="Calibri" panose="020F0502020204030204" pitchFamily="34" charset="0"/>
                        </a:rPr>
                        <a:t>South High</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2161</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2031</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31</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29.03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152</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24.34</a:t>
                      </a:r>
                    </a:p>
                  </a:txBody>
                  <a:tcPr marL="9525" marR="9525" marT="38100" marB="38100" anchor="ctr"/>
                </a:tc>
                <a:extLst>
                  <a:ext uri="{0D108BD9-81ED-4DB2-BD59-A6C34878D82A}">
                    <a16:rowId xmlns:a16="http://schemas.microsoft.com/office/drawing/2014/main" val="336057655"/>
                  </a:ext>
                </a:extLst>
              </a:tr>
            </a:tbl>
          </a:graphicData>
        </a:graphic>
      </p:graphicFrame>
    </p:spTree>
    <p:extLst>
      <p:ext uri="{BB962C8B-B14F-4D97-AF65-F5344CB8AC3E}">
        <p14:creationId xmlns:p14="http://schemas.microsoft.com/office/powerpoint/2010/main" val="243416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3147-A5D6-454A-9995-409099BC50E2}"/>
              </a:ext>
            </a:extLst>
          </p:cNvPr>
          <p:cNvSpPr>
            <a:spLocks noGrp="1"/>
          </p:cNvSpPr>
          <p:nvPr>
            <p:ph type="title"/>
          </p:nvPr>
        </p:nvSpPr>
        <p:spPr/>
        <p:txBody>
          <a:bodyPr/>
          <a:lstStyle/>
          <a:p>
            <a:r>
              <a:rPr lang="en-US" dirty="0"/>
              <a:t>ACT and SAT Fee Waivers</a:t>
            </a:r>
          </a:p>
        </p:txBody>
      </p:sp>
      <p:pic>
        <p:nvPicPr>
          <p:cNvPr id="8" name="Content Placeholder 7">
            <a:extLst>
              <a:ext uri="{FF2B5EF4-FFF2-40B4-BE49-F238E27FC236}">
                <a16:creationId xmlns:a16="http://schemas.microsoft.com/office/drawing/2014/main" id="{105B8B94-E965-46C0-8398-01E864153DD2}"/>
              </a:ext>
            </a:extLst>
          </p:cNvPr>
          <p:cNvPicPr>
            <a:picLocks noGrp="1" noChangeAspect="1"/>
          </p:cNvPicPr>
          <p:nvPr>
            <p:ph sz="half" idx="1"/>
          </p:nvPr>
        </p:nvPicPr>
        <p:blipFill>
          <a:blip r:embed="rId3"/>
          <a:stretch>
            <a:fillRect/>
          </a:stretch>
        </p:blipFill>
        <p:spPr>
          <a:xfrm>
            <a:off x="516636" y="2135468"/>
            <a:ext cx="5472405" cy="3393462"/>
          </a:xfrm>
        </p:spPr>
      </p:pic>
      <p:pic>
        <p:nvPicPr>
          <p:cNvPr id="6" name="Content Placeholder 5">
            <a:extLst>
              <a:ext uri="{FF2B5EF4-FFF2-40B4-BE49-F238E27FC236}">
                <a16:creationId xmlns:a16="http://schemas.microsoft.com/office/drawing/2014/main" id="{410EC1BF-71AF-4EFC-8D6F-1E221A966A13}"/>
              </a:ext>
            </a:extLst>
          </p:cNvPr>
          <p:cNvPicPr>
            <a:picLocks noGrp="1" noChangeAspect="1"/>
          </p:cNvPicPr>
          <p:nvPr>
            <p:ph sz="half" idx="2"/>
          </p:nvPr>
        </p:nvPicPr>
        <p:blipFill>
          <a:blip r:embed="rId4"/>
          <a:stretch>
            <a:fillRect/>
          </a:stretch>
        </p:blipFill>
        <p:spPr>
          <a:xfrm>
            <a:off x="6579165" y="2135468"/>
            <a:ext cx="4688910" cy="3382829"/>
          </a:xfrm>
        </p:spPr>
      </p:pic>
      <p:sp>
        <p:nvSpPr>
          <p:cNvPr id="9" name="Rectangle 8">
            <a:extLst>
              <a:ext uri="{FF2B5EF4-FFF2-40B4-BE49-F238E27FC236}">
                <a16:creationId xmlns:a16="http://schemas.microsoft.com/office/drawing/2014/main" id="{46024F98-7302-4E91-845E-4BCB495C9E5E}"/>
              </a:ext>
            </a:extLst>
          </p:cNvPr>
          <p:cNvSpPr/>
          <p:nvPr/>
        </p:nvSpPr>
        <p:spPr>
          <a:xfrm>
            <a:off x="5029200" y="2806996"/>
            <a:ext cx="946298" cy="2711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54E58A-67E0-4A16-90CF-AF6DE2D681E4}"/>
              </a:ext>
            </a:extLst>
          </p:cNvPr>
          <p:cNvPicPr>
            <a:picLocks noChangeAspect="1"/>
          </p:cNvPicPr>
          <p:nvPr/>
        </p:nvPicPr>
        <p:blipFill>
          <a:blip r:embed="rId5"/>
          <a:stretch>
            <a:fillRect/>
          </a:stretch>
        </p:blipFill>
        <p:spPr>
          <a:xfrm>
            <a:off x="9771322" y="3046776"/>
            <a:ext cx="979420" cy="979420"/>
          </a:xfrm>
          <a:prstGeom prst="rect">
            <a:avLst/>
          </a:prstGeom>
        </p:spPr>
      </p:pic>
      <p:sp>
        <p:nvSpPr>
          <p:cNvPr id="12" name="TextBox 11">
            <a:extLst>
              <a:ext uri="{FF2B5EF4-FFF2-40B4-BE49-F238E27FC236}">
                <a16:creationId xmlns:a16="http://schemas.microsoft.com/office/drawing/2014/main" id="{0EF677BE-DC88-4C52-A1E9-61C46F325CCC}"/>
              </a:ext>
            </a:extLst>
          </p:cNvPr>
          <p:cNvSpPr txBox="1"/>
          <p:nvPr/>
        </p:nvSpPr>
        <p:spPr>
          <a:xfrm>
            <a:off x="827568" y="5769098"/>
            <a:ext cx="1053686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Even with fee waivers, students may not be able to afford the preparatory practice tests which continues to put their peers at an advantage.</a:t>
            </a:r>
          </a:p>
        </p:txBody>
      </p:sp>
    </p:spTree>
    <p:extLst>
      <p:ext uri="{BB962C8B-B14F-4D97-AF65-F5344CB8AC3E}">
        <p14:creationId xmlns:p14="http://schemas.microsoft.com/office/powerpoint/2010/main" val="186767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2CD-634C-458A-A0CA-74F1E3D507B0}"/>
              </a:ext>
            </a:extLst>
          </p:cNvPr>
          <p:cNvSpPr>
            <a:spLocks noGrp="1"/>
          </p:cNvSpPr>
          <p:nvPr>
            <p:ph type="title"/>
          </p:nvPr>
        </p:nvSpPr>
        <p:spPr/>
        <p:txBody>
          <a:bodyPr/>
          <a:lstStyle/>
          <a:p>
            <a:r>
              <a:rPr lang="en-US" dirty="0"/>
              <a:t>Conclusions and Recommendations</a:t>
            </a:r>
          </a:p>
        </p:txBody>
      </p:sp>
      <p:sp>
        <p:nvSpPr>
          <p:cNvPr id="3" name="Text Placeholder 2">
            <a:extLst>
              <a:ext uri="{FF2B5EF4-FFF2-40B4-BE49-F238E27FC236}">
                <a16:creationId xmlns:a16="http://schemas.microsoft.com/office/drawing/2014/main" id="{4BDC7650-710F-46DE-8E2E-0470E273B8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350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397E-49FB-4940-AB3D-A4F09715D871}"/>
              </a:ext>
            </a:extLst>
          </p:cNvPr>
          <p:cNvSpPr>
            <a:spLocks noGrp="1"/>
          </p:cNvSpPr>
          <p:nvPr>
            <p:ph type="title"/>
          </p:nvPr>
        </p:nvSpPr>
        <p:spPr/>
        <p:txBody>
          <a:bodyPr>
            <a:normAutofit fontScale="90000"/>
          </a:bodyPr>
          <a:lstStyle/>
          <a:p>
            <a:r>
              <a:rPr lang="en-US" dirty="0"/>
              <a:t>Provide Funding for Schools with High Free and Reduced-Price Meal Eligibility</a:t>
            </a:r>
          </a:p>
        </p:txBody>
      </p:sp>
      <p:sp>
        <p:nvSpPr>
          <p:cNvPr id="3" name="Content Placeholder 2">
            <a:extLst>
              <a:ext uri="{FF2B5EF4-FFF2-40B4-BE49-F238E27FC236}">
                <a16:creationId xmlns:a16="http://schemas.microsoft.com/office/drawing/2014/main" id="{CD29B31B-70C1-46E0-8F7D-3AAC68E883FF}"/>
              </a:ext>
            </a:extLst>
          </p:cNvPr>
          <p:cNvSpPr>
            <a:spLocks noGrp="1"/>
          </p:cNvSpPr>
          <p:nvPr>
            <p:ph idx="1"/>
          </p:nvPr>
        </p:nvSpPr>
        <p:spPr/>
        <p:txBody>
          <a:bodyPr>
            <a:normAutofit fontScale="70000" lnSpcReduction="20000"/>
          </a:bodyPr>
          <a:lstStyle/>
          <a:p>
            <a:r>
              <a:rPr lang="en-US" dirty="0"/>
              <a:t>In conclusion, there is a correlation between students who are eligible for Free and Reduced-Price Meals and those students who score low on the ACT or SAT. Additionally, many eligible students do not even take the ACT or SAT. </a:t>
            </a:r>
          </a:p>
          <a:p>
            <a:endParaRPr lang="en-US" dirty="0"/>
          </a:p>
          <a:p>
            <a:r>
              <a:rPr lang="en-US" dirty="0"/>
              <a:t>I recommend that the ACT and SAT exam provide give free access to the tests for all students in FRPM eligible schools and for all students who are eligible for FRPM in any school. Make the free assessments as accessible as possible for students eligible for FRPM so that it is easy to take the assessments.</a:t>
            </a:r>
          </a:p>
          <a:p>
            <a:endParaRPr lang="en-US" dirty="0"/>
          </a:p>
          <a:p>
            <a:r>
              <a:rPr lang="en-US" dirty="0"/>
              <a:t>Additionally, I recommend that the State of California, the Federal Government, and other funding providers continue to provide financial assistance to the schools and districts with the most participants in the Free or Reduced-Priced Meal (FRPM) program. This would include funding to provide study resources and practice test opportunities. </a:t>
            </a:r>
          </a:p>
        </p:txBody>
      </p:sp>
    </p:spTree>
    <p:extLst>
      <p:ext uri="{BB962C8B-B14F-4D97-AF65-F5344CB8AC3E}">
        <p14:creationId xmlns:p14="http://schemas.microsoft.com/office/powerpoint/2010/main" val="299684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0D77-1E5A-47FA-98D3-C4BDF7CC67CE}"/>
              </a:ext>
            </a:extLst>
          </p:cNvPr>
          <p:cNvSpPr>
            <a:spLocks noGrp="1"/>
          </p:cNvSpPr>
          <p:nvPr>
            <p:ph type="title"/>
          </p:nvPr>
        </p:nvSpPr>
        <p:spPr/>
        <p:txBody>
          <a:bodyPr/>
          <a:lstStyle/>
          <a:p>
            <a:r>
              <a:rPr lang="en-US" dirty="0"/>
              <a:t>Further Considerations</a:t>
            </a:r>
          </a:p>
        </p:txBody>
      </p:sp>
      <p:sp>
        <p:nvSpPr>
          <p:cNvPr id="3" name="Content Placeholder 2">
            <a:extLst>
              <a:ext uri="{FF2B5EF4-FFF2-40B4-BE49-F238E27FC236}">
                <a16:creationId xmlns:a16="http://schemas.microsoft.com/office/drawing/2014/main" id="{D4FB56AB-25D7-4E99-BB74-F5F56F41128C}"/>
              </a:ext>
            </a:extLst>
          </p:cNvPr>
          <p:cNvSpPr>
            <a:spLocks noGrp="1"/>
          </p:cNvSpPr>
          <p:nvPr>
            <p:ph idx="1"/>
          </p:nvPr>
        </p:nvSpPr>
        <p:spPr/>
        <p:txBody>
          <a:bodyPr/>
          <a:lstStyle/>
          <a:p>
            <a:r>
              <a:rPr lang="en-US" dirty="0"/>
              <a:t>Propose a 3-year study to research and model a handful of schools that have been given funding for exam preparation with waived fees to if the outcome provides increased test scores.</a:t>
            </a:r>
          </a:p>
        </p:txBody>
      </p:sp>
    </p:spTree>
    <p:extLst>
      <p:ext uri="{BB962C8B-B14F-4D97-AF65-F5344CB8AC3E}">
        <p14:creationId xmlns:p14="http://schemas.microsoft.com/office/powerpoint/2010/main" val="338475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A988-A1F3-472B-AC50-566227E0EF38}"/>
              </a:ext>
            </a:extLst>
          </p:cNvPr>
          <p:cNvSpPr>
            <a:spLocks noGrp="1"/>
          </p:cNvSpPr>
          <p:nvPr>
            <p:ph type="title"/>
          </p:nvPr>
        </p:nvSpPr>
        <p:spPr/>
        <p:txBody>
          <a:bodyPr/>
          <a:lstStyle/>
          <a:p>
            <a:r>
              <a:rPr lang="en-US" dirty="0"/>
              <a:t>Sources</a:t>
            </a:r>
          </a:p>
        </p:txBody>
      </p:sp>
      <p:sp>
        <p:nvSpPr>
          <p:cNvPr id="3" name="Subtitle 2">
            <a:extLst>
              <a:ext uri="{FF2B5EF4-FFF2-40B4-BE49-F238E27FC236}">
                <a16:creationId xmlns:a16="http://schemas.microsoft.com/office/drawing/2014/main" id="{3FAD09E6-93CB-4EC8-A45D-ED67BC6288F9}"/>
              </a:ext>
            </a:extLst>
          </p:cNvPr>
          <p:cNvSpPr>
            <a:spLocks noGrp="1"/>
          </p:cNvSpPr>
          <p:nvPr>
            <p:ph idx="1"/>
          </p:nvPr>
        </p:nvSpPr>
        <p:spPr/>
        <p:txBody>
          <a:bodyPr>
            <a:normAutofit fontScale="92500" lnSpcReduction="20000"/>
          </a:bodyPr>
          <a:lstStyle/>
          <a:p>
            <a:pPr algn="l"/>
            <a:r>
              <a:rPr lang="en-US" dirty="0">
                <a:hlinkClick r:id="rId2"/>
              </a:rPr>
              <a:t>Income Eligibility Guidelines</a:t>
            </a:r>
            <a:r>
              <a:rPr lang="en-US" dirty="0"/>
              <a:t> can be found from the Food and Nutrition Service Agency of the United States of America.</a:t>
            </a:r>
          </a:p>
          <a:p>
            <a:pPr algn="l"/>
            <a:r>
              <a:rPr lang="en-US" dirty="0">
                <a:hlinkClick r:id="rId3"/>
              </a:rPr>
              <a:t>Free or Reduced-Price Meal School-level Data</a:t>
            </a:r>
            <a:r>
              <a:rPr lang="en-US" dirty="0"/>
              <a:t> and </a:t>
            </a:r>
            <a:r>
              <a:rPr lang="en-US" dirty="0">
                <a:hlinkClick r:id="rId4"/>
              </a:rPr>
              <a:t>Data Dictionary</a:t>
            </a:r>
            <a:r>
              <a:rPr lang="en-US" dirty="0"/>
              <a:t> can be found on the California Department of Education website.</a:t>
            </a:r>
          </a:p>
          <a:p>
            <a:pPr algn="l"/>
            <a:r>
              <a:rPr lang="en-US" dirty="0"/>
              <a:t>U.S. Department of Education Title I, Part A website: </a:t>
            </a:r>
            <a:r>
              <a:rPr lang="en-US" dirty="0">
                <a:hlinkClick r:id="rId5"/>
              </a:rPr>
              <a:t>https://www2.ed.gov/programs/titleiparta/index.html</a:t>
            </a:r>
            <a:r>
              <a:rPr lang="en-US" dirty="0"/>
              <a:t> </a:t>
            </a:r>
          </a:p>
          <a:p>
            <a:pPr algn="l"/>
            <a:r>
              <a:rPr lang="en-US" dirty="0"/>
              <a:t>National Center for Education Statistics: </a:t>
            </a:r>
            <a:r>
              <a:rPr lang="en-US" dirty="0">
                <a:hlinkClick r:id="rId6"/>
              </a:rPr>
              <a:t>https://nces.ed.gov/blogs/nces/post/understanding-school-lunch-eligibility-in-the-common-core-of-data</a:t>
            </a:r>
            <a:r>
              <a:rPr lang="en-US" dirty="0"/>
              <a:t> </a:t>
            </a:r>
          </a:p>
          <a:p>
            <a:pPr algn="l"/>
            <a:r>
              <a:rPr lang="en-US" dirty="0"/>
              <a:t>No Kid Hungry: Center for Best Practices: </a:t>
            </a:r>
            <a:r>
              <a:rPr lang="en-US" dirty="0">
                <a:hlinkClick r:id="rId7"/>
              </a:rPr>
              <a:t>https://bestpractices.nokidhungry.org/</a:t>
            </a:r>
            <a:r>
              <a:rPr lang="en-US" dirty="0"/>
              <a:t> </a:t>
            </a:r>
          </a:p>
        </p:txBody>
      </p:sp>
    </p:spTree>
    <p:extLst>
      <p:ext uri="{BB962C8B-B14F-4D97-AF65-F5344CB8AC3E}">
        <p14:creationId xmlns:p14="http://schemas.microsoft.com/office/powerpoint/2010/main" val="209249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722E-EA64-4DB3-9CEF-54AD00D4581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2AE68D-4279-4E71-8C63-E71DF59863E0}"/>
              </a:ext>
            </a:extLst>
          </p:cNvPr>
          <p:cNvSpPr>
            <a:spLocks noGrp="1"/>
          </p:cNvSpPr>
          <p:nvPr>
            <p:ph idx="1"/>
          </p:nvPr>
        </p:nvSpPr>
        <p:spPr/>
        <p:txBody>
          <a:bodyPr/>
          <a:lstStyle/>
          <a:p>
            <a:pPr algn="l"/>
            <a:endParaRPr lang="en-US" sz="2400" b="1" dirty="0"/>
          </a:p>
          <a:p>
            <a:pPr algn="l"/>
            <a:endParaRPr lang="en-US" sz="2400" b="1" dirty="0"/>
          </a:p>
          <a:p>
            <a:pPr algn="l"/>
            <a:endParaRPr lang="en-US" sz="2400" b="1" dirty="0"/>
          </a:p>
          <a:p>
            <a:pPr algn="l"/>
            <a:r>
              <a:rPr lang="en-US" sz="2400" dirty="0">
                <a:hlinkClick r:id="rId2"/>
              </a:rPr>
              <a:t>http://brandiehatch.com/</a:t>
            </a:r>
            <a:endParaRPr lang="en-US" sz="2400" dirty="0"/>
          </a:p>
          <a:p>
            <a:pPr algn="l"/>
            <a:r>
              <a:rPr lang="en-US" dirty="0">
                <a:hlinkClick r:id="rId3"/>
              </a:rPr>
              <a:t>https://www.linkedin.com/in/brandiehatch/</a:t>
            </a:r>
            <a:endParaRPr lang="en-US" dirty="0"/>
          </a:p>
          <a:p>
            <a:endParaRPr lang="en-US" dirty="0"/>
          </a:p>
        </p:txBody>
      </p:sp>
    </p:spTree>
    <p:extLst>
      <p:ext uri="{BB962C8B-B14F-4D97-AF65-F5344CB8AC3E}">
        <p14:creationId xmlns:p14="http://schemas.microsoft.com/office/powerpoint/2010/main" val="23043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smiling for the camera&#10;&#10;Description automatically generated with low confidence">
            <a:extLst>
              <a:ext uri="{FF2B5EF4-FFF2-40B4-BE49-F238E27FC236}">
                <a16:creationId xmlns:a16="http://schemas.microsoft.com/office/drawing/2014/main" id="{130AA8C8-D2E6-43D6-B793-78C6581F336A}"/>
              </a:ext>
            </a:extLst>
          </p:cNvPr>
          <p:cNvPicPr>
            <a:picLocks noGrp="1" noChangeAspect="1"/>
          </p:cNvPicPr>
          <p:nvPr>
            <p:ph idx="1"/>
          </p:nvPr>
        </p:nvPicPr>
        <p:blipFill rotWithShape="1">
          <a:blip r:embed="rId4"/>
          <a:srcRect l="1313" r="14313"/>
          <a:stretch/>
        </p:blipFill>
        <p:spPr>
          <a:xfrm rot="5400000">
            <a:off x="-389622" y="381000"/>
            <a:ext cx="6858000" cy="609600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2565D5DC-2861-4AF8-8065-CE147242B6D1}"/>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dirty="0"/>
              <a:t>Brandie Hatch</a:t>
            </a:r>
            <a:br>
              <a:rPr lang="en-US" sz="3200" dirty="0"/>
            </a:br>
            <a:endParaRPr lang="en-US" sz="3200" dirty="0"/>
          </a:p>
        </p:txBody>
      </p:sp>
      <p:sp>
        <p:nvSpPr>
          <p:cNvPr id="4" name="Text Placeholder 3">
            <a:extLst>
              <a:ext uri="{FF2B5EF4-FFF2-40B4-BE49-F238E27FC236}">
                <a16:creationId xmlns:a16="http://schemas.microsoft.com/office/drawing/2014/main" id="{6A3EA667-3063-49F3-AC2F-1552C7E8F013}"/>
              </a:ext>
            </a:extLst>
          </p:cNvPr>
          <p:cNvSpPr>
            <a:spLocks noGrp="1"/>
          </p:cNvSpPr>
          <p:nvPr>
            <p:ph type="body" sz="half" idx="2"/>
          </p:nvPr>
        </p:nvSpPr>
        <p:spPr>
          <a:xfrm>
            <a:off x="6900492" y="1143367"/>
            <a:ext cx="4635016" cy="5231059"/>
          </a:xfrm>
        </p:spPr>
        <p:txBody>
          <a:bodyPr vert="horz" lIns="91440" tIns="45720" rIns="91440" bIns="45720" rtlCol="0" anchor="t">
            <a:normAutofit/>
          </a:bodyPr>
          <a:lstStyle/>
          <a:p>
            <a:pPr algn="l"/>
            <a:r>
              <a:rPr lang="en-US" sz="1800" dirty="0"/>
              <a:t>Data Scientist and Learning Specialist</a:t>
            </a:r>
          </a:p>
          <a:p>
            <a:pPr algn="l"/>
            <a:br>
              <a:rPr lang="en-US" sz="1800" dirty="0"/>
            </a:br>
            <a:r>
              <a:rPr lang="en-US" sz="1800" dirty="0"/>
              <a:t>M. Ed.</a:t>
            </a:r>
            <a:br>
              <a:rPr lang="en-US" sz="1800" dirty="0"/>
            </a:br>
            <a:r>
              <a:rPr lang="en-US" sz="1800" b="1" dirty="0"/>
              <a:t>Information Science and Learning Technologies</a:t>
            </a:r>
          </a:p>
          <a:p>
            <a:pPr algn="l"/>
            <a:endParaRPr lang="en-US" sz="1800" b="1" dirty="0"/>
          </a:p>
          <a:p>
            <a:pPr algn="l"/>
            <a:endParaRPr lang="en-US" sz="1800" b="1" dirty="0"/>
          </a:p>
          <a:p>
            <a:pPr algn="l"/>
            <a:endParaRPr lang="en-US" sz="1800" b="1" dirty="0"/>
          </a:p>
          <a:p>
            <a:pPr algn="l"/>
            <a:endParaRPr lang="en-US" sz="1800" b="1" dirty="0"/>
          </a:p>
          <a:p>
            <a:pPr algn="l"/>
            <a:endParaRPr lang="en-US" sz="1800" b="1" dirty="0"/>
          </a:p>
          <a:p>
            <a:pPr algn="l"/>
            <a:r>
              <a:rPr lang="en-US" sz="1800" dirty="0">
                <a:hlinkClick r:id="rId6"/>
              </a:rPr>
              <a:t>http://brandiehatch.com/</a:t>
            </a:r>
            <a:endParaRPr lang="en-US" sz="1800" dirty="0"/>
          </a:p>
          <a:p>
            <a:pPr algn="l"/>
            <a:r>
              <a:rPr lang="en-US" dirty="0">
                <a:hlinkClick r:id="rId7"/>
              </a:rPr>
              <a:t>https://www.linkedin.com/in/brandiehatch/</a:t>
            </a:r>
            <a:endParaRPr lang="en-US" dirty="0"/>
          </a:p>
        </p:txBody>
      </p:sp>
      <p:grpSp>
        <p:nvGrpSpPr>
          <p:cNvPr id="7" name="Group 6">
            <a:extLst>
              <a:ext uri="{FF2B5EF4-FFF2-40B4-BE49-F238E27FC236}">
                <a16:creationId xmlns:a16="http://schemas.microsoft.com/office/drawing/2014/main" id="{12FFC12B-5A8B-4B11-BC3D-74B436DB0CC9}"/>
              </a:ext>
            </a:extLst>
          </p:cNvPr>
          <p:cNvGrpSpPr/>
          <p:nvPr/>
        </p:nvGrpSpPr>
        <p:grpSpPr>
          <a:xfrm>
            <a:off x="6764859" y="3633471"/>
            <a:ext cx="4809392" cy="775454"/>
            <a:chOff x="-72485" y="357580"/>
            <a:chExt cx="10426246" cy="1216800"/>
          </a:xfrm>
        </p:grpSpPr>
        <p:sp>
          <p:nvSpPr>
            <p:cNvPr id="8" name="Rectangle: Rounded Corners 7">
              <a:extLst>
                <a:ext uri="{FF2B5EF4-FFF2-40B4-BE49-F238E27FC236}">
                  <a16:creationId xmlns:a16="http://schemas.microsoft.com/office/drawing/2014/main" id="{DB152791-364A-48E7-8739-34DFCE45C229}"/>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75BB20D-3D50-4977-9614-5531BFB3AC2C}"/>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dirty="0">
                  <a:effectLst>
                    <a:outerShdw blurRad="38100" dist="38100" dir="2700000" algn="tl">
                      <a:srgbClr val="000000">
                        <a:alpha val="43137"/>
                      </a:srgbClr>
                    </a:outerShdw>
                  </a:effectLst>
                </a:rPr>
                <a:t>Passionate about learning and food security.</a:t>
              </a:r>
            </a:p>
          </p:txBody>
        </p:sp>
      </p:grpSp>
    </p:spTree>
    <p:extLst>
      <p:ext uri="{BB962C8B-B14F-4D97-AF65-F5344CB8AC3E}">
        <p14:creationId xmlns:p14="http://schemas.microsoft.com/office/powerpoint/2010/main" val="2253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578B-F053-4156-9B4D-7B6854E3544A}"/>
              </a:ext>
            </a:extLst>
          </p:cNvPr>
          <p:cNvSpPr>
            <a:spLocks noGrp="1"/>
          </p:cNvSpPr>
          <p:nvPr>
            <p:ph type="title"/>
          </p:nvPr>
        </p:nvSpPr>
        <p:spPr/>
        <p:txBody>
          <a:bodyPr/>
          <a:lstStyle/>
          <a:p>
            <a:r>
              <a:rPr lang="en-US" dirty="0"/>
              <a:t>Problem</a:t>
            </a:r>
          </a:p>
        </p:txBody>
      </p:sp>
      <p:sp>
        <p:nvSpPr>
          <p:cNvPr id="3" name="Text Placeholder 2">
            <a:extLst>
              <a:ext uri="{FF2B5EF4-FFF2-40B4-BE49-F238E27FC236}">
                <a16:creationId xmlns:a16="http://schemas.microsoft.com/office/drawing/2014/main" id="{CC57E2E1-6F14-42D3-B2EE-438891D77CB0}"/>
              </a:ext>
            </a:extLst>
          </p:cNvPr>
          <p:cNvSpPr>
            <a:spLocks noGrp="1"/>
          </p:cNvSpPr>
          <p:nvPr>
            <p:ph idx="1"/>
          </p:nvPr>
        </p:nvSpPr>
        <p:spPr/>
        <p:txBody>
          <a:bodyPr>
            <a:noAutofit/>
          </a:bodyPr>
          <a:lstStyle/>
          <a:p>
            <a:pPr marL="457200" indent="-457200">
              <a:buFont typeface="Wingdings 2" charset="2"/>
              <a:buAutoNum type="arabicPeriod"/>
            </a:pPr>
            <a:r>
              <a:rPr lang="en-US" sz="1800" dirty="0">
                <a:solidFill>
                  <a:schemeClr val="accent2">
                    <a:lumMod val="20000"/>
                    <a:lumOff val="80000"/>
                  </a:schemeClr>
                </a:solidFill>
              </a:rPr>
              <a:t>Confirm hypothesis that students in low-income schools are not meeting/exceeding the benchmark for SAT Math, Evidence-Based Reading &amp; Writing (ERW), and ACT composite scores of 21 or more.</a:t>
            </a:r>
          </a:p>
          <a:p>
            <a:pPr marL="457200" indent="-457200" algn="l">
              <a:buAutoNum type="arabicPeriod"/>
            </a:pPr>
            <a:r>
              <a:rPr lang="en-US" sz="1800" dirty="0">
                <a:solidFill>
                  <a:schemeClr val="accent2">
                    <a:lumMod val="20000"/>
                    <a:lumOff val="80000"/>
                  </a:schemeClr>
                </a:solidFill>
              </a:rPr>
              <a:t>Identify schools with the most participants in the Free or Reduced-Priced Meal (FRPM) program.</a:t>
            </a:r>
          </a:p>
          <a:p>
            <a:pPr marL="457200" indent="-457200" algn="l">
              <a:buAutoNum type="arabicPeriod"/>
            </a:pPr>
            <a:r>
              <a:rPr lang="en-US" sz="1800" dirty="0">
                <a:solidFill>
                  <a:schemeClr val="accent2">
                    <a:lumMod val="20000"/>
                    <a:lumOff val="80000"/>
                  </a:schemeClr>
                </a:solidFill>
              </a:rPr>
              <a:t>Compare to twelfth grader’s scores on the ACT and SAT.</a:t>
            </a:r>
          </a:p>
          <a:p>
            <a:pPr marL="457200" indent="-457200">
              <a:buAutoNum type="arabicPeriod"/>
            </a:pPr>
            <a:r>
              <a:rPr lang="en-US" sz="1800" dirty="0">
                <a:solidFill>
                  <a:schemeClr val="accent2">
                    <a:lumMod val="20000"/>
                    <a:lumOff val="80000"/>
                  </a:schemeClr>
                </a:solidFill>
              </a:rPr>
              <a:t>Provide findings to Title I and other program leaders so they can determine funding or grant eligibility. </a:t>
            </a:r>
          </a:p>
          <a:p>
            <a:pPr algn="l"/>
            <a:endParaRPr lang="en-US" sz="1800" dirty="0">
              <a:solidFill>
                <a:schemeClr val="accent2">
                  <a:lumMod val="20000"/>
                  <a:lumOff val="80000"/>
                </a:schemeClr>
              </a:solidFill>
            </a:endParaRPr>
          </a:p>
          <a:p>
            <a:pPr marL="36900" indent="0" algn="l">
              <a:buNone/>
            </a:pPr>
            <a:r>
              <a:rPr lang="en-US" sz="1800" dirty="0">
                <a:solidFill>
                  <a:schemeClr val="accent2">
                    <a:lumMod val="20000"/>
                    <a:lumOff val="80000"/>
                  </a:schemeClr>
                </a:solidFill>
              </a:rPr>
              <a:t>Grants and funding sources could help improve ACT and SAT scores of students from low-income families and help ensure that all students meet challenging state academic standards.</a:t>
            </a:r>
          </a:p>
        </p:txBody>
      </p:sp>
    </p:spTree>
    <p:extLst>
      <p:ext uri="{BB962C8B-B14F-4D97-AF65-F5344CB8AC3E}">
        <p14:creationId xmlns:p14="http://schemas.microsoft.com/office/powerpoint/2010/main" val="111191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9315-E2C7-4478-B82B-1D4B31A1441E}"/>
              </a:ext>
            </a:extLst>
          </p:cNvPr>
          <p:cNvSpPr>
            <a:spLocks noGrp="1"/>
          </p:cNvSpPr>
          <p:nvPr>
            <p:ph type="title"/>
          </p:nvPr>
        </p:nvSpPr>
        <p:spPr/>
        <p:txBody>
          <a:bodyPr/>
          <a:lstStyle/>
          <a:p>
            <a:r>
              <a:rPr lang="en-US" dirty="0"/>
              <a:t>Background Information</a:t>
            </a:r>
          </a:p>
        </p:txBody>
      </p:sp>
      <p:sp>
        <p:nvSpPr>
          <p:cNvPr id="3" name="Text Placeholder 2">
            <a:extLst>
              <a:ext uri="{FF2B5EF4-FFF2-40B4-BE49-F238E27FC236}">
                <a16:creationId xmlns:a16="http://schemas.microsoft.com/office/drawing/2014/main" id="{D99A3657-9042-4B8B-BA34-660F333625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310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D122-AEDC-476E-8F93-401F5659755C}"/>
              </a:ext>
            </a:extLst>
          </p:cNvPr>
          <p:cNvSpPr>
            <a:spLocks noGrp="1"/>
          </p:cNvSpPr>
          <p:nvPr>
            <p:ph type="title"/>
          </p:nvPr>
        </p:nvSpPr>
        <p:spPr/>
        <p:txBody>
          <a:bodyPr/>
          <a:lstStyle/>
          <a:p>
            <a:r>
              <a:rPr lang="en-US" dirty="0"/>
              <a:t>Free and Reduced Price Meals</a:t>
            </a:r>
          </a:p>
        </p:txBody>
      </p:sp>
      <p:graphicFrame>
        <p:nvGraphicFramePr>
          <p:cNvPr id="8" name="Content Placeholder 3">
            <a:extLst>
              <a:ext uri="{FF2B5EF4-FFF2-40B4-BE49-F238E27FC236}">
                <a16:creationId xmlns:a16="http://schemas.microsoft.com/office/drawing/2014/main" id="{8C91A77B-E939-47A9-AAC2-03F357708E5A}"/>
              </a:ext>
            </a:extLst>
          </p:cNvPr>
          <p:cNvGraphicFramePr>
            <a:graphicFrameLocks noGrp="1"/>
          </p:cNvGraphicFramePr>
          <p:nvPr>
            <p:ph idx="1"/>
            <p:extLst>
              <p:ext uri="{D42A27DB-BD31-4B8C-83A1-F6EECF244321}">
                <p14:modId xmlns:p14="http://schemas.microsoft.com/office/powerpoint/2010/main" val="4261898167"/>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Icon&#10;&#10;Description automatically generated">
            <a:extLst>
              <a:ext uri="{FF2B5EF4-FFF2-40B4-BE49-F238E27FC236}">
                <a16:creationId xmlns:a16="http://schemas.microsoft.com/office/drawing/2014/main" id="{F3AC1448-7A7C-4E4F-B467-B91BC4C2B0B2}"/>
              </a:ext>
            </a:extLst>
          </p:cNvPr>
          <p:cNvPicPr>
            <a:picLocks noChangeAspect="1"/>
          </p:cNvPicPr>
          <p:nvPr/>
        </p:nvPicPr>
        <p:blipFill>
          <a:blip r:embed="rId8"/>
          <a:stretch>
            <a:fillRect/>
          </a:stretch>
        </p:blipFill>
        <p:spPr>
          <a:xfrm>
            <a:off x="-1123495" y="679938"/>
            <a:ext cx="714375" cy="714375"/>
          </a:xfrm>
          <a:prstGeom prst="rect">
            <a:avLst/>
          </a:prstGeom>
        </p:spPr>
      </p:pic>
      <p:pic>
        <p:nvPicPr>
          <p:cNvPr id="11" name="Picture 10">
            <a:extLst>
              <a:ext uri="{FF2B5EF4-FFF2-40B4-BE49-F238E27FC236}">
                <a16:creationId xmlns:a16="http://schemas.microsoft.com/office/drawing/2014/main" id="{3DAD70F3-B715-4A25-900C-CD73D8B303B5}"/>
              </a:ext>
            </a:extLst>
          </p:cNvPr>
          <p:cNvPicPr>
            <a:picLocks noChangeAspect="1"/>
          </p:cNvPicPr>
          <p:nvPr/>
        </p:nvPicPr>
        <p:blipFill>
          <a:blip r:embed="rId9"/>
          <a:stretch>
            <a:fillRect/>
          </a:stretch>
        </p:blipFill>
        <p:spPr>
          <a:xfrm>
            <a:off x="4239324" y="1866900"/>
            <a:ext cx="3702703" cy="798786"/>
          </a:xfrm>
          <a:prstGeom prst="rect">
            <a:avLst/>
          </a:prstGeom>
        </p:spPr>
      </p:pic>
    </p:spTree>
    <p:extLst>
      <p:ext uri="{BB962C8B-B14F-4D97-AF65-F5344CB8AC3E}">
        <p14:creationId xmlns:p14="http://schemas.microsoft.com/office/powerpoint/2010/main" val="376640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968679"/>
          </a:xfrm>
        </p:spPr>
        <p:txBody>
          <a:bodyPr>
            <a:normAutofit/>
          </a:bodyPr>
          <a:lstStyle/>
          <a:p>
            <a:r>
              <a:rPr lang="en-US" dirty="0"/>
              <a:t>Student Eligibility for FRPM</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221929267"/>
              </p:ext>
            </p:extLst>
          </p:nvPr>
        </p:nvGraphicFramePr>
        <p:xfrm>
          <a:off x="914400" y="1093940"/>
          <a:ext cx="10353675" cy="4670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AC25A0D-C0AC-4755-AE1D-154C3745D61A}"/>
              </a:ext>
            </a:extLst>
          </p:cNvPr>
          <p:cNvSpPr txBox="1"/>
          <p:nvPr/>
        </p:nvSpPr>
        <p:spPr>
          <a:xfrm>
            <a:off x="1019452" y="5560086"/>
            <a:ext cx="10153097" cy="461665"/>
          </a:xfrm>
          <a:prstGeom prst="rect">
            <a:avLst/>
          </a:prstGeom>
          <a:noFill/>
        </p:spPr>
        <p:txBody>
          <a:bodyPr wrap="square">
            <a:spAutoFit/>
          </a:bodyPr>
          <a:lstStyle/>
          <a:p>
            <a:pPr lvl="0" algn="ctr"/>
            <a:r>
              <a:rPr lang="en-US" sz="2400" b="1" dirty="0"/>
              <a:t>2019 California Poverty Level:  $35,600 per year for a family of four</a:t>
            </a:r>
          </a:p>
        </p:txBody>
      </p:sp>
    </p:spTree>
    <p:extLst>
      <p:ext uri="{BB962C8B-B14F-4D97-AF65-F5344CB8AC3E}">
        <p14:creationId xmlns:p14="http://schemas.microsoft.com/office/powerpoint/2010/main" val="3265077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59A3-254D-4AA4-B80E-1D36E3C3BE68}"/>
              </a:ext>
            </a:extLst>
          </p:cNvPr>
          <p:cNvSpPr>
            <a:spLocks noGrp="1"/>
          </p:cNvSpPr>
          <p:nvPr>
            <p:ph type="title"/>
          </p:nvPr>
        </p:nvSpPr>
        <p:spPr/>
        <p:txBody>
          <a:bodyPr/>
          <a:lstStyle/>
          <a:p>
            <a:r>
              <a:rPr lang="en-US" dirty="0"/>
              <a:t>Healthy, Hunger-Free Kids Act 2010</a:t>
            </a:r>
          </a:p>
        </p:txBody>
      </p:sp>
      <p:sp>
        <p:nvSpPr>
          <p:cNvPr id="3" name="Content Placeholder 2">
            <a:extLst>
              <a:ext uri="{FF2B5EF4-FFF2-40B4-BE49-F238E27FC236}">
                <a16:creationId xmlns:a16="http://schemas.microsoft.com/office/drawing/2014/main" id="{01607651-14FB-41E9-9761-D67FDD684727}"/>
              </a:ext>
            </a:extLst>
          </p:cNvPr>
          <p:cNvSpPr>
            <a:spLocks noGrp="1"/>
          </p:cNvSpPr>
          <p:nvPr>
            <p:ph idx="1"/>
          </p:nvPr>
        </p:nvSpPr>
        <p:spPr/>
        <p:txBody>
          <a:bodyPr>
            <a:normAutofit/>
          </a:bodyPr>
          <a:lstStyle/>
          <a:p>
            <a:r>
              <a:rPr lang="en-US" dirty="0"/>
              <a:t>The Healthy, Hunger-Free Kids Act 2010 (HHFKA) increased food access for schools in low-income areas.</a:t>
            </a:r>
          </a:p>
          <a:p>
            <a:r>
              <a:rPr lang="en-US" dirty="0"/>
              <a:t>All students in low-income areas are provided free meals.</a:t>
            </a:r>
          </a:p>
          <a:p>
            <a:r>
              <a:rPr lang="en-US" dirty="0"/>
              <a:t>Low-income area schools are certified as eligible if 95% of families receive Supplemental Nutrition Assistance Program (SNAP) benefits.</a:t>
            </a:r>
            <a:br>
              <a:rPr lang="en-US" dirty="0"/>
            </a:br>
            <a:endParaRPr lang="en-US" dirty="0"/>
          </a:p>
          <a:p>
            <a:r>
              <a:rPr lang="en-US" b="1" dirty="0"/>
              <a:t>NOTE</a:t>
            </a:r>
            <a:r>
              <a:rPr lang="en-US" dirty="0"/>
              <a:t>: The HHFKA limits the usefulness of the data provided by California.</a:t>
            </a:r>
          </a:p>
        </p:txBody>
      </p:sp>
    </p:spTree>
    <p:extLst>
      <p:ext uri="{BB962C8B-B14F-4D97-AF65-F5344CB8AC3E}">
        <p14:creationId xmlns:p14="http://schemas.microsoft.com/office/powerpoint/2010/main" val="225859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0D7A09-D6EF-4FB2-8938-2F7301D99391}"/>
              </a:ext>
            </a:extLst>
          </p:cNvPr>
          <p:cNvGrpSpPr/>
          <p:nvPr/>
        </p:nvGrpSpPr>
        <p:grpSpPr>
          <a:xfrm>
            <a:off x="6515388" y="2629745"/>
            <a:ext cx="5176881" cy="1960017"/>
            <a:chOff x="0" y="357580"/>
            <a:chExt cx="10353761" cy="1216800"/>
          </a:xfrm>
        </p:grpSpPr>
        <p:sp>
          <p:nvSpPr>
            <p:cNvPr id="13" name="Rectangle: Rounded Corners 12">
              <a:extLst>
                <a:ext uri="{FF2B5EF4-FFF2-40B4-BE49-F238E27FC236}">
                  <a16:creationId xmlns:a16="http://schemas.microsoft.com/office/drawing/2014/main" id="{1BA59DE2-A019-4B69-AEF2-6A42499B6733}"/>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F5E7341E-91E3-405A-8680-C89E7269FE6A}"/>
                </a:ext>
              </a:extLst>
            </p:cNvPr>
            <p:cNvSpPr txBox="1"/>
            <p:nvPr/>
          </p:nvSpPr>
          <p:spPr>
            <a:xfrm>
              <a:off x="59399"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en-US" sz="2800" kern="1200" dirty="0"/>
            </a:p>
          </p:txBody>
        </p:sp>
      </p:grpSp>
      <p:grpSp>
        <p:nvGrpSpPr>
          <p:cNvPr id="9" name="Group 8">
            <a:extLst>
              <a:ext uri="{FF2B5EF4-FFF2-40B4-BE49-F238E27FC236}">
                <a16:creationId xmlns:a16="http://schemas.microsoft.com/office/drawing/2014/main" id="{A9A862F5-F539-4D0C-A8B1-37F5968EF6BB}"/>
              </a:ext>
            </a:extLst>
          </p:cNvPr>
          <p:cNvGrpSpPr/>
          <p:nvPr/>
        </p:nvGrpSpPr>
        <p:grpSpPr>
          <a:xfrm>
            <a:off x="1025444" y="2629745"/>
            <a:ext cx="5176881" cy="1960017"/>
            <a:chOff x="0" y="357580"/>
            <a:chExt cx="10353761" cy="1216800"/>
          </a:xfrm>
        </p:grpSpPr>
        <p:sp>
          <p:nvSpPr>
            <p:cNvPr id="10" name="Rectangle: Rounded Corners 9">
              <a:extLst>
                <a:ext uri="{FF2B5EF4-FFF2-40B4-BE49-F238E27FC236}">
                  <a16:creationId xmlns:a16="http://schemas.microsoft.com/office/drawing/2014/main" id="{E93EF1E2-2406-4743-A085-9451C607988C}"/>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3AFCF0D4-AF1B-4CA7-A5EA-3B6436F3C4A1}"/>
                </a:ext>
              </a:extLst>
            </p:cNvPr>
            <p:cNvSpPr txBox="1"/>
            <p:nvPr/>
          </p:nvSpPr>
          <p:spPr>
            <a:xfrm>
              <a:off x="59399"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en-US" sz="2800" kern="1200" dirty="0"/>
            </a:p>
          </p:txBody>
        </p:sp>
      </p:grpSp>
      <p:sp>
        <p:nvSpPr>
          <p:cNvPr id="2" name="Title 1">
            <a:extLst>
              <a:ext uri="{FF2B5EF4-FFF2-40B4-BE49-F238E27FC236}">
                <a16:creationId xmlns:a16="http://schemas.microsoft.com/office/drawing/2014/main" id="{DDA14204-06FD-4287-947B-EE47198C80F4}"/>
              </a:ext>
            </a:extLst>
          </p:cNvPr>
          <p:cNvSpPr>
            <a:spLocks noGrp="1"/>
          </p:cNvSpPr>
          <p:nvPr>
            <p:ph type="title"/>
          </p:nvPr>
        </p:nvSpPr>
        <p:spPr/>
        <p:txBody>
          <a:bodyPr/>
          <a:lstStyle/>
          <a:p>
            <a:r>
              <a:rPr lang="en-US" dirty="0"/>
              <a:t>ACT and SAT</a:t>
            </a:r>
          </a:p>
        </p:txBody>
      </p:sp>
      <p:sp>
        <p:nvSpPr>
          <p:cNvPr id="3" name="Content Placeholder 2">
            <a:extLst>
              <a:ext uri="{FF2B5EF4-FFF2-40B4-BE49-F238E27FC236}">
                <a16:creationId xmlns:a16="http://schemas.microsoft.com/office/drawing/2014/main" id="{A177BCF6-EA99-4154-A023-16B1F0ABCF29}"/>
              </a:ext>
            </a:extLst>
          </p:cNvPr>
          <p:cNvSpPr>
            <a:spLocks noGrp="1"/>
          </p:cNvSpPr>
          <p:nvPr>
            <p:ph sz="half" idx="1"/>
          </p:nvPr>
        </p:nvSpPr>
        <p:spPr>
          <a:xfrm>
            <a:off x="1089242" y="2867025"/>
            <a:ext cx="5117482" cy="1527987"/>
          </a:xfrm>
        </p:spPr>
        <p:txBody>
          <a:bodyPr>
            <a:normAutofit/>
          </a:bodyPr>
          <a:lstStyle/>
          <a:p>
            <a:pPr marL="36900" indent="0">
              <a:buNone/>
            </a:pPr>
            <a:r>
              <a:rPr lang="en-US" dirty="0">
                <a:solidFill>
                  <a:schemeClr val="bg1"/>
                </a:solidFill>
                <a:effectLst/>
              </a:rPr>
              <a:t>Number of Students Who Took Exam:</a:t>
            </a:r>
          </a:p>
          <a:p>
            <a:pPr lvl="1"/>
            <a:r>
              <a:rPr lang="en-US" dirty="0">
                <a:solidFill>
                  <a:schemeClr val="bg1"/>
                </a:solidFill>
                <a:effectLst/>
              </a:rPr>
              <a:t>ACT: 1.78 million</a:t>
            </a:r>
          </a:p>
          <a:p>
            <a:pPr lvl="1"/>
            <a:r>
              <a:rPr lang="en-US" dirty="0">
                <a:solidFill>
                  <a:schemeClr val="bg1"/>
                </a:solidFill>
                <a:effectLst/>
              </a:rPr>
              <a:t>SAT: 2.2 million</a:t>
            </a:r>
          </a:p>
        </p:txBody>
      </p:sp>
      <p:sp>
        <p:nvSpPr>
          <p:cNvPr id="4" name="Content Placeholder 3">
            <a:extLst>
              <a:ext uri="{FF2B5EF4-FFF2-40B4-BE49-F238E27FC236}">
                <a16:creationId xmlns:a16="http://schemas.microsoft.com/office/drawing/2014/main" id="{0E347120-4600-463A-BBF4-85B341FC61E2}"/>
              </a:ext>
            </a:extLst>
          </p:cNvPr>
          <p:cNvSpPr>
            <a:spLocks noGrp="1"/>
          </p:cNvSpPr>
          <p:nvPr>
            <p:ph sz="half" idx="2"/>
          </p:nvPr>
        </p:nvSpPr>
        <p:spPr>
          <a:xfrm>
            <a:off x="6610246" y="2824494"/>
            <a:ext cx="4987163" cy="1889494"/>
          </a:xfrm>
        </p:spPr>
        <p:txBody>
          <a:bodyPr>
            <a:normAutofit/>
          </a:bodyPr>
          <a:lstStyle/>
          <a:p>
            <a:pPr marL="36900" indent="0">
              <a:buNone/>
            </a:pPr>
            <a:r>
              <a:rPr lang="en-US" dirty="0">
                <a:solidFill>
                  <a:schemeClr val="bg1"/>
                </a:solidFill>
                <a:effectLst/>
              </a:rPr>
              <a:t>Cost for exams:</a:t>
            </a:r>
          </a:p>
          <a:p>
            <a:pPr lvl="1"/>
            <a:r>
              <a:rPr lang="en-US" dirty="0">
                <a:solidFill>
                  <a:schemeClr val="bg1"/>
                </a:solidFill>
                <a:effectLst/>
              </a:rPr>
              <a:t>ACT $50.50 - $67.00 (with writing)</a:t>
            </a:r>
          </a:p>
          <a:p>
            <a:pPr lvl="1"/>
            <a:r>
              <a:rPr lang="en-US" dirty="0">
                <a:solidFill>
                  <a:schemeClr val="bg1"/>
                </a:solidFill>
                <a:effectLst/>
              </a:rPr>
              <a:t>SAT $47.50 - $64.50 (with essay)</a:t>
            </a:r>
          </a:p>
        </p:txBody>
      </p:sp>
      <p:sp>
        <p:nvSpPr>
          <p:cNvPr id="6" name="TextBox 5">
            <a:extLst>
              <a:ext uri="{FF2B5EF4-FFF2-40B4-BE49-F238E27FC236}">
                <a16:creationId xmlns:a16="http://schemas.microsoft.com/office/drawing/2014/main" id="{D7A75951-33EA-44E5-8CB4-F08FF0D504AC}"/>
              </a:ext>
            </a:extLst>
          </p:cNvPr>
          <p:cNvSpPr txBox="1"/>
          <p:nvPr/>
        </p:nvSpPr>
        <p:spPr>
          <a:xfrm>
            <a:off x="1485235" y="4951267"/>
            <a:ext cx="9434180" cy="1354217"/>
          </a:xfrm>
          <a:prstGeom prst="rect">
            <a:avLst/>
          </a:prstGeom>
          <a:noFill/>
        </p:spPr>
        <p:txBody>
          <a:bodyPr wrap="square">
            <a:spAutoFit/>
          </a:bodyPr>
          <a:lstStyle/>
          <a:p>
            <a:pPr algn="ctr"/>
            <a:r>
              <a:rPr lang="en-US" sz="1800" dirty="0">
                <a:effectLst/>
                <a:latin typeface="Arial" panose="020B0604020202020204" pitchFamily="34" charset="0"/>
              </a:rPr>
              <a:t>Critics of standardized tests say the tests create disadvantages for minority and low-income college applicants, as many wealthier students pay for pricey preparation courses that help to increase their scores — and chances of getting into better universities. </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ndParaRPr>
          </a:p>
          <a:p>
            <a:pPr algn="ct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rPr>
              <a:t>- </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hlinkClick r:id="rId3"/>
              </a:rPr>
              <a:t>Cal State says no need for SAT, ACT 2022</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8" name="TextBox 7">
            <a:extLst>
              <a:ext uri="{FF2B5EF4-FFF2-40B4-BE49-F238E27FC236}">
                <a16:creationId xmlns:a16="http://schemas.microsoft.com/office/drawing/2014/main" id="{073FBFAE-E94A-4934-AAC0-A068FFF58FE8}"/>
              </a:ext>
            </a:extLst>
          </p:cNvPr>
          <p:cNvSpPr txBox="1"/>
          <p:nvPr/>
        </p:nvSpPr>
        <p:spPr>
          <a:xfrm>
            <a:off x="1373586" y="1745019"/>
            <a:ext cx="9434180" cy="523220"/>
          </a:xfrm>
          <a:prstGeom prst="rect">
            <a:avLst/>
          </a:prstGeom>
          <a:noFill/>
        </p:spPr>
        <p:txBody>
          <a:bodyPr wrap="square">
            <a:spAutoFit/>
          </a:bodyPr>
          <a:lstStyle/>
          <a:p>
            <a:pPr algn="ct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Exams Goal: to gauge readiness for college</a:t>
            </a:r>
          </a:p>
        </p:txBody>
      </p:sp>
    </p:spTree>
    <p:extLst>
      <p:ext uri="{BB962C8B-B14F-4D97-AF65-F5344CB8AC3E}">
        <p14:creationId xmlns:p14="http://schemas.microsoft.com/office/powerpoint/2010/main" val="369144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D6E-6B48-49AA-BF22-892CB58E4DB4}"/>
              </a:ext>
            </a:extLst>
          </p:cNvPr>
          <p:cNvSpPr>
            <a:spLocks noGrp="1"/>
          </p:cNvSpPr>
          <p:nvPr>
            <p:ph type="title"/>
          </p:nvPr>
        </p:nvSpPr>
        <p:spPr/>
        <p:txBody>
          <a:bodyPr>
            <a:normAutofit/>
          </a:bodyPr>
          <a:lstStyle/>
          <a:p>
            <a:r>
              <a:rPr lang="en-US" sz="3200" dirty="0"/>
              <a:t>Investigative Process</a:t>
            </a:r>
          </a:p>
        </p:txBody>
      </p:sp>
      <p:graphicFrame>
        <p:nvGraphicFramePr>
          <p:cNvPr id="5" name="Content Placeholder 4">
            <a:extLst>
              <a:ext uri="{FF2B5EF4-FFF2-40B4-BE49-F238E27FC236}">
                <a16:creationId xmlns:a16="http://schemas.microsoft.com/office/drawing/2014/main" id="{F10E5123-E4C3-4AFD-8496-079EF303CAF2}"/>
              </a:ext>
            </a:extLst>
          </p:cNvPr>
          <p:cNvGraphicFramePr>
            <a:graphicFrameLocks noGrp="1"/>
          </p:cNvGraphicFramePr>
          <p:nvPr>
            <p:ph idx="1"/>
            <p:extLst>
              <p:ext uri="{D42A27DB-BD31-4B8C-83A1-F6EECF244321}">
                <p14:modId xmlns:p14="http://schemas.microsoft.com/office/powerpoint/2010/main" val="2867100853"/>
              </p:ext>
            </p:extLst>
          </p:nvPr>
        </p:nvGraphicFramePr>
        <p:xfrm>
          <a:off x="4856163" y="609600"/>
          <a:ext cx="6411912"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211D5428-BB8B-4346-9906-22C38742A863}"/>
              </a:ext>
            </a:extLst>
          </p:cNvPr>
          <p:cNvSpPr>
            <a:spLocks noGrp="1"/>
          </p:cNvSpPr>
          <p:nvPr>
            <p:ph type="body" sz="half" idx="2"/>
          </p:nvPr>
        </p:nvSpPr>
        <p:spPr>
          <a:xfrm>
            <a:off x="796054" y="2673350"/>
            <a:ext cx="4148085" cy="3016250"/>
          </a:xfrm>
        </p:spPr>
        <p:txBody>
          <a:bodyPr/>
          <a:lstStyle/>
          <a:p>
            <a:r>
              <a:rPr lang="en-US" dirty="0"/>
              <a:t>Utilizing data from the state of California:</a:t>
            </a:r>
          </a:p>
          <a:p>
            <a:pPr marL="285750" indent="-285750" algn="l">
              <a:buFont typeface="Arial" panose="020B0604020202020204" pitchFamily="34" charset="0"/>
              <a:buChar char="•"/>
            </a:pPr>
            <a:r>
              <a:rPr lang="en-US" dirty="0"/>
              <a:t>2019 ACT and SAT scores </a:t>
            </a:r>
          </a:p>
          <a:p>
            <a:pPr marL="285750" indent="-285750" algn="l">
              <a:buFont typeface="Arial" panose="020B0604020202020204" pitchFamily="34" charset="0"/>
              <a:buChar char="•"/>
            </a:pPr>
            <a:r>
              <a:rPr lang="en-US" dirty="0"/>
              <a:t>Free or Reduced-Price Meals (FRPM) School-level data, 2018-19 school year</a:t>
            </a:r>
          </a:p>
          <a:p>
            <a:pPr marL="285750" indent="-285750" algn="l">
              <a:buFont typeface="Arial" panose="020B0604020202020204" pitchFamily="34" charset="0"/>
              <a:buChar char="•"/>
            </a:pPr>
            <a:endParaRPr lang="en-US" dirty="0"/>
          </a:p>
          <a:p>
            <a:pPr algn="l"/>
            <a:r>
              <a:rPr lang="en-US" dirty="0"/>
              <a:t>Comparing the FRPM eligible students K-12 data with the ACT and SAT scores based on School Codes.</a:t>
            </a:r>
          </a:p>
        </p:txBody>
      </p:sp>
    </p:spTree>
    <p:extLst>
      <p:ext uri="{BB962C8B-B14F-4D97-AF65-F5344CB8AC3E}">
        <p14:creationId xmlns:p14="http://schemas.microsoft.com/office/powerpoint/2010/main" val="327695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{7AA902F8-1748-4CAE-A56B-54488E2DF4B5}tf11665031_win32</Template>
  <TotalTime>854</TotalTime>
  <Words>1412</Words>
  <Application>Microsoft Office PowerPoint</Application>
  <PresentationFormat>Widescreen</PresentationFormat>
  <Paragraphs>174</Paragraphs>
  <Slides>19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Nova</vt:lpstr>
      <vt:lpstr>Arial Nova Light</vt:lpstr>
      <vt:lpstr>Calibri</vt:lpstr>
      <vt:lpstr>Consolas</vt:lpstr>
      <vt:lpstr>Wingdings 2</vt:lpstr>
      <vt:lpstr>SlateVTI</vt:lpstr>
      <vt:lpstr>2019 ACT &amp; SAT Scores: Schools with High Free &amp; Reduced-Price Meals, California</vt:lpstr>
      <vt:lpstr>Brandie Hatch </vt:lpstr>
      <vt:lpstr>Problem</vt:lpstr>
      <vt:lpstr>Background Information</vt:lpstr>
      <vt:lpstr>Free and Reduced Price Meals</vt:lpstr>
      <vt:lpstr>Student Eligibility for FRPM</vt:lpstr>
      <vt:lpstr>Healthy, Hunger-Free Kids Act 2010</vt:lpstr>
      <vt:lpstr>ACT and SAT</vt:lpstr>
      <vt:lpstr>Investigative Process</vt:lpstr>
      <vt:lpstr>Primary Findings</vt:lpstr>
      <vt:lpstr> Increased FRPM Eligibility Typically Means Lower Scores</vt:lpstr>
      <vt:lpstr>  Increased FRPM Eligibility Typically Means Lower Scores</vt:lpstr>
      <vt:lpstr>Five Schools with the Highest FRPM Eligibility and Lowest Number of Students to Exceed Exam Benchmarks</vt:lpstr>
      <vt:lpstr>ACT and SAT Fee Waivers</vt:lpstr>
      <vt:lpstr>Conclusions and Recommendations</vt:lpstr>
      <vt:lpstr>Provide Funding for Schools with High Free and Reduced-Price Meal Eligibility</vt:lpstr>
      <vt:lpstr>Further Considerations</vt:lpstr>
      <vt:lpstr>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Brandie Hatch</dc:creator>
  <cp:lastModifiedBy>Brandie Hatch</cp:lastModifiedBy>
  <cp:revision>9</cp:revision>
  <dcterms:created xsi:type="dcterms:W3CDTF">2022-01-02T04:28:08Z</dcterms:created>
  <dcterms:modified xsi:type="dcterms:W3CDTF">2022-03-26T14:20:29Z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